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9"/>
  </p:notesMasterIdLst>
  <p:handoutMasterIdLst>
    <p:handoutMasterId r:id="rId30"/>
  </p:handoutMasterIdLst>
  <p:sldIdLst>
    <p:sldId id="1312" r:id="rId2"/>
    <p:sldId id="1482" r:id="rId3"/>
    <p:sldId id="1525" r:id="rId4"/>
    <p:sldId id="1522" r:id="rId5"/>
    <p:sldId id="1523" r:id="rId6"/>
    <p:sldId id="1524" r:id="rId7"/>
    <p:sldId id="1527" r:id="rId8"/>
    <p:sldId id="1526" r:id="rId9"/>
    <p:sldId id="1529" r:id="rId10"/>
    <p:sldId id="1528" r:id="rId11"/>
    <p:sldId id="1530" r:id="rId12"/>
    <p:sldId id="1531" r:id="rId13"/>
    <p:sldId id="1532" r:id="rId14"/>
    <p:sldId id="1533" r:id="rId15"/>
    <p:sldId id="1495" r:id="rId16"/>
    <p:sldId id="1534" r:id="rId17"/>
    <p:sldId id="1535" r:id="rId18"/>
    <p:sldId id="1536" r:id="rId19"/>
    <p:sldId id="1538" r:id="rId20"/>
    <p:sldId id="1537" r:id="rId21"/>
    <p:sldId id="1539" r:id="rId22"/>
    <p:sldId id="1540" r:id="rId23"/>
    <p:sldId id="1541" r:id="rId24"/>
    <p:sldId id="1542" r:id="rId25"/>
    <p:sldId id="1543" r:id="rId26"/>
    <p:sldId id="1544" r:id="rId27"/>
    <p:sldId id="130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7" autoAdjust="0"/>
    <p:restoredTop sz="93480" autoAdjust="0"/>
  </p:normalViewPr>
  <p:slideViewPr>
    <p:cSldViewPr snapToGrid="0">
      <p:cViewPr>
        <p:scale>
          <a:sx n="125" d="100"/>
          <a:sy n="125" d="100"/>
        </p:scale>
        <p:origin x="116" y="1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67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9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81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6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59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3930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5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2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6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9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0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7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128319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1" r:id="rId15"/>
    <p:sldLayoutId id="2147483662" r:id="rId16"/>
    <p:sldLayoutId id="2147483660" r:id="rId17"/>
    <p:sldLayoutId id="21474836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12" Type="http://schemas.openxmlformats.org/officeDocument/2006/relationships/image" Target="../media/image30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27.wmf"/><Relationship Id="rId10" Type="http://schemas.openxmlformats.org/officeDocument/2006/relationships/image" Target="../media/image29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wmf"/><Relationship Id="rId11" Type="http://schemas.openxmlformats.org/officeDocument/2006/relationships/image" Target="../media/image35.wmf"/><Relationship Id="rId5" Type="http://schemas.openxmlformats.org/officeDocument/2006/relationships/oleObject" Target="../embeddings/oleObject24.bin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6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oleObject" Target="../embeddings/oleObject31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wmf"/><Relationship Id="rId11" Type="http://schemas.openxmlformats.org/officeDocument/2006/relationships/image" Target="../media/image35.wmf"/><Relationship Id="rId5" Type="http://schemas.openxmlformats.org/officeDocument/2006/relationships/oleObject" Target="../embeddings/oleObject28.bin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31.wmf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41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2.wmf"/><Relationship Id="rId2" Type="http://schemas.openxmlformats.org/officeDocument/2006/relationships/image" Target="../media/image12.png"/><Relationship Id="rId16" Type="http://schemas.openxmlformats.org/officeDocument/2006/relationships/image" Target="../media/image44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41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45.wmf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48.bin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4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57.bin"/><Relationship Id="rId3" Type="http://schemas.openxmlformats.org/officeDocument/2006/relationships/image" Target="../media/image40.wmf"/><Relationship Id="rId21" Type="http://schemas.openxmlformats.org/officeDocument/2006/relationships/image" Target="../media/image49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47.wmf"/><Relationship Id="rId2" Type="http://schemas.openxmlformats.org/officeDocument/2006/relationships/oleObject" Target="../embeddings/oleObject49.bin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5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53.bin"/><Relationship Id="rId19" Type="http://schemas.openxmlformats.org/officeDocument/2006/relationships/image" Target="../media/image48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5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image" Target="../media/image45.wmf"/><Relationship Id="rId7" Type="http://schemas.openxmlformats.org/officeDocument/2006/relationships/image" Target="../media/image51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5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oleObject" Target="../embeddings/oleObject70.bin"/><Relationship Id="rId18" Type="http://schemas.openxmlformats.org/officeDocument/2006/relationships/oleObject" Target="../embeddings/oleObject73.bin"/><Relationship Id="rId3" Type="http://schemas.openxmlformats.org/officeDocument/2006/relationships/image" Target="../media/image45.wmf"/><Relationship Id="rId21" Type="http://schemas.openxmlformats.org/officeDocument/2006/relationships/image" Target="../media/image57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69.bin"/><Relationship Id="rId17" Type="http://schemas.openxmlformats.org/officeDocument/2006/relationships/oleObject" Target="../embeddings/oleObject72.bin"/><Relationship Id="rId2" Type="http://schemas.openxmlformats.org/officeDocument/2006/relationships/oleObject" Target="../embeddings/oleObject64.bin"/><Relationship Id="rId16" Type="http://schemas.openxmlformats.org/officeDocument/2006/relationships/image" Target="../media/image55.wmf"/><Relationship Id="rId20" Type="http://schemas.openxmlformats.org/officeDocument/2006/relationships/oleObject" Target="../embeddings/oleObject7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5" Type="http://schemas.openxmlformats.org/officeDocument/2006/relationships/oleObject" Target="../embeddings/oleObject71.bin"/><Relationship Id="rId10" Type="http://schemas.openxmlformats.org/officeDocument/2006/relationships/oleObject" Target="../embeddings/oleObject68.bin"/><Relationship Id="rId19" Type="http://schemas.openxmlformats.org/officeDocument/2006/relationships/image" Target="../media/image56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52.wmf"/><Relationship Id="rId14" Type="http://schemas.openxmlformats.org/officeDocument/2006/relationships/image" Target="../media/image5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5.wmf"/><Relationship Id="rId3" Type="http://schemas.openxmlformats.org/officeDocument/2006/relationships/image" Target="../media/image20.png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4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86561" y="2160824"/>
            <a:ext cx="2305439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Support Vector Machine - 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277511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Binary classification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45CF893-110B-54B3-0BD3-E77E5F46FF67}"/>
              </a:ext>
            </a:extLst>
          </p:cNvPr>
          <p:cNvSpPr/>
          <p:nvPr/>
        </p:nvSpPr>
        <p:spPr>
          <a:xfrm>
            <a:off x="688748" y="2105063"/>
            <a:ext cx="404155" cy="4041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4AA68D-2C39-7D43-DF68-A2A32BA63052}"/>
              </a:ext>
            </a:extLst>
          </p:cNvPr>
          <p:cNvSpPr txBox="1"/>
          <p:nvPr/>
        </p:nvSpPr>
        <p:spPr>
          <a:xfrm>
            <a:off x="1135055" y="2122474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: Optimal separating hyperplane</a:t>
            </a:r>
            <a:endParaRPr lang="ko-KR" altLang="en-US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6020F9C-825A-4E00-E6D4-71344017BB46}"/>
              </a:ext>
            </a:extLst>
          </p:cNvPr>
          <p:cNvSpPr/>
          <p:nvPr/>
        </p:nvSpPr>
        <p:spPr>
          <a:xfrm>
            <a:off x="688748" y="3382302"/>
            <a:ext cx="404155" cy="4041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DE137B-A93B-DC3E-A432-E78590848D30}"/>
              </a:ext>
            </a:extLst>
          </p:cNvPr>
          <p:cNvSpPr txBox="1"/>
          <p:nvPr/>
        </p:nvSpPr>
        <p:spPr>
          <a:xfrm>
            <a:off x="1135055" y="3399713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: Support vector (negative)</a:t>
            </a:r>
            <a:endParaRPr lang="ko-KR" altLang="en-US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719F9AB-B044-9AAA-0A98-9342C74DCBD7}"/>
              </a:ext>
            </a:extLst>
          </p:cNvPr>
          <p:cNvSpPr/>
          <p:nvPr/>
        </p:nvSpPr>
        <p:spPr>
          <a:xfrm>
            <a:off x="688748" y="4713405"/>
            <a:ext cx="404155" cy="40415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AA86F8-D1DB-24E1-CDDC-2EC13DCF1600}"/>
              </a:ext>
            </a:extLst>
          </p:cNvPr>
          <p:cNvSpPr txBox="1"/>
          <p:nvPr/>
        </p:nvSpPr>
        <p:spPr>
          <a:xfrm>
            <a:off x="1135055" y="4730816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: Support vector (positive)</a:t>
            </a:r>
            <a:endParaRPr lang="ko-KR" altLang="en-US" b="1" dirty="0"/>
          </a:p>
        </p:txBody>
      </p:sp>
      <p:graphicFrame>
        <p:nvGraphicFramePr>
          <p:cNvPr id="56" name="개체 55">
            <a:extLst>
              <a:ext uri="{FF2B5EF4-FFF2-40B4-BE49-F238E27FC236}">
                <a16:creationId xmlns:a16="http://schemas.microsoft.com/office/drawing/2014/main" id="{223B218D-A0EE-E056-1575-BB8371FC7A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84103"/>
              </p:ext>
            </p:extLst>
          </p:nvPr>
        </p:nvGraphicFramePr>
        <p:xfrm>
          <a:off x="1366993" y="2517840"/>
          <a:ext cx="24288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7880" imgH="228600" progId="Equation.DSMT4">
                  <p:embed/>
                </p:oleObj>
              </mc:Choice>
              <mc:Fallback>
                <p:oleObj name="Equation" r:id="rId2" imgW="1307880" imgH="228600" progId="Equation.DSMT4">
                  <p:embed/>
                  <p:pic>
                    <p:nvPicPr>
                      <p:cNvPr id="84" name="개체 83">
                        <a:extLst>
                          <a:ext uri="{FF2B5EF4-FFF2-40B4-BE49-F238E27FC236}">
                            <a16:creationId xmlns:a16="http://schemas.microsoft.com/office/drawing/2014/main" id="{309C02A1-CBBF-0FF5-9B9B-601BF8F7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66993" y="2517840"/>
                        <a:ext cx="242887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>
            <a:extLst>
              <a:ext uri="{FF2B5EF4-FFF2-40B4-BE49-F238E27FC236}">
                <a16:creationId xmlns:a16="http://schemas.microsoft.com/office/drawing/2014/main" id="{36DB5223-81A7-4F72-3C79-190AA7062F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07164"/>
              </p:ext>
            </p:extLst>
          </p:nvPr>
        </p:nvGraphicFramePr>
        <p:xfrm>
          <a:off x="1295400" y="3831532"/>
          <a:ext cx="25717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200" imgH="228600" progId="Equation.DSMT4">
                  <p:embed/>
                </p:oleObj>
              </mc:Choice>
              <mc:Fallback>
                <p:oleObj name="Equation" r:id="rId4" imgW="1384200" imgH="228600" progId="Equation.DSMT4">
                  <p:embed/>
                  <p:pic>
                    <p:nvPicPr>
                      <p:cNvPr id="58" name="개체 57">
                        <a:extLst>
                          <a:ext uri="{FF2B5EF4-FFF2-40B4-BE49-F238E27FC236}">
                            <a16:creationId xmlns:a16="http://schemas.microsoft.com/office/drawing/2014/main" id="{F20048C2-1405-E4A6-EFAA-832F562A77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3831532"/>
                        <a:ext cx="2571750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>
            <a:extLst>
              <a:ext uri="{FF2B5EF4-FFF2-40B4-BE49-F238E27FC236}">
                <a16:creationId xmlns:a16="http://schemas.microsoft.com/office/drawing/2014/main" id="{C8949F99-F4F6-039F-6BC3-E65DD67872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895478"/>
              </p:ext>
            </p:extLst>
          </p:nvPr>
        </p:nvGraphicFramePr>
        <p:xfrm>
          <a:off x="1295400" y="5158870"/>
          <a:ext cx="25717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200" imgH="228600" progId="Equation.DSMT4">
                  <p:embed/>
                </p:oleObj>
              </mc:Choice>
              <mc:Fallback>
                <p:oleObj name="Equation" r:id="rId6" imgW="1384200" imgH="228600" progId="Equation.DSMT4">
                  <p:embed/>
                  <p:pic>
                    <p:nvPicPr>
                      <p:cNvPr id="60" name="개체 59">
                        <a:extLst>
                          <a:ext uri="{FF2B5EF4-FFF2-40B4-BE49-F238E27FC236}">
                            <a16:creationId xmlns:a16="http://schemas.microsoft.com/office/drawing/2014/main" id="{BC0490B7-C832-8890-0778-BAF63ABCEA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5400" y="5158870"/>
                        <a:ext cx="2571750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" name="Picture 4">
            <a:extLst>
              <a:ext uri="{FF2B5EF4-FFF2-40B4-BE49-F238E27FC236}">
                <a16:creationId xmlns:a16="http://schemas.microsoft.com/office/drawing/2014/main" id="{E7856F02-4D73-5D0D-AB7A-EE8B611CF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99" y="1625790"/>
            <a:ext cx="4600264" cy="45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타원 82">
            <a:extLst>
              <a:ext uri="{FF2B5EF4-FFF2-40B4-BE49-F238E27FC236}">
                <a16:creationId xmlns:a16="http://schemas.microsoft.com/office/drawing/2014/main" id="{209B075E-44E1-F16F-1108-E23849857660}"/>
              </a:ext>
            </a:extLst>
          </p:cNvPr>
          <p:cNvSpPr/>
          <p:nvPr/>
        </p:nvSpPr>
        <p:spPr>
          <a:xfrm rot="18900000">
            <a:off x="6650493" y="3423834"/>
            <a:ext cx="1897891" cy="28026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8" name="개체 87">
            <a:extLst>
              <a:ext uri="{FF2B5EF4-FFF2-40B4-BE49-F238E27FC236}">
                <a16:creationId xmlns:a16="http://schemas.microsoft.com/office/drawing/2014/main" id="{CC5DEC41-7BF9-364D-D119-6FD4C25DAE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173602"/>
              </p:ext>
            </p:extLst>
          </p:nvPr>
        </p:nvGraphicFramePr>
        <p:xfrm>
          <a:off x="9669438" y="1437671"/>
          <a:ext cx="14636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20" imgH="203040" progId="Equation.DSMT4">
                  <p:embed/>
                </p:oleObj>
              </mc:Choice>
              <mc:Fallback>
                <p:oleObj name="Equation" r:id="rId9" imgW="787320" imgH="20304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617895DB-3C75-C498-160E-3F5E3B6A5D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69438" y="1437671"/>
                        <a:ext cx="1463675" cy="3762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개체 88">
            <a:extLst>
              <a:ext uri="{FF2B5EF4-FFF2-40B4-BE49-F238E27FC236}">
                <a16:creationId xmlns:a16="http://schemas.microsoft.com/office/drawing/2014/main" id="{A3B7354A-7102-8522-2C67-7D0433F0A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238043"/>
              </p:ext>
            </p:extLst>
          </p:nvPr>
        </p:nvGraphicFramePr>
        <p:xfrm>
          <a:off x="7083425" y="6059488"/>
          <a:ext cx="16525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88840" imgH="203040" progId="Equation.DSMT4">
                  <p:embed/>
                </p:oleObj>
              </mc:Choice>
              <mc:Fallback>
                <p:oleObj name="Equation" r:id="rId11" imgW="888840" imgH="203040" progId="Equation.DSMT4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B3B236BA-805A-45DB-F539-A1BB3CA454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83425" y="6059488"/>
                        <a:ext cx="1652588" cy="376237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5F076F4-6D5D-1236-F22E-D5E3D397A2D5}"/>
              </a:ext>
            </a:extLst>
          </p:cNvPr>
          <p:cNvSpPr/>
          <p:nvPr/>
        </p:nvSpPr>
        <p:spPr>
          <a:xfrm>
            <a:off x="6407760" y="2205959"/>
            <a:ext cx="404155" cy="4041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6F732E7-1916-D38D-8A90-F4AA576D8C4B}"/>
              </a:ext>
            </a:extLst>
          </p:cNvPr>
          <p:cNvSpPr/>
          <p:nvPr/>
        </p:nvSpPr>
        <p:spPr>
          <a:xfrm>
            <a:off x="6003605" y="2655582"/>
            <a:ext cx="404155" cy="4041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C1AAD9-E11E-7706-30DF-6DC003C95C8D}"/>
              </a:ext>
            </a:extLst>
          </p:cNvPr>
          <p:cNvSpPr/>
          <p:nvPr/>
        </p:nvSpPr>
        <p:spPr>
          <a:xfrm>
            <a:off x="6881687" y="1774808"/>
            <a:ext cx="404155" cy="40415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868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181331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Margin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계산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9ECCC36E-B9AB-C057-AD0E-C069A3F0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16" y="1848075"/>
            <a:ext cx="4600264" cy="45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4C0F50D-30DE-B0BE-2A8F-314E6C4BD4DD}"/>
              </a:ext>
            </a:extLst>
          </p:cNvPr>
          <p:cNvSpPr/>
          <p:nvPr/>
        </p:nvSpPr>
        <p:spPr>
          <a:xfrm>
            <a:off x="4234180" y="4645343"/>
            <a:ext cx="259080" cy="2590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B1044E-CCE4-B49A-89E4-D572EC17AD99}"/>
              </a:ext>
            </a:extLst>
          </p:cNvPr>
          <p:cNvSpPr/>
          <p:nvPr/>
        </p:nvSpPr>
        <p:spPr>
          <a:xfrm>
            <a:off x="3373756" y="5574639"/>
            <a:ext cx="259080" cy="259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9A0E15CA-3469-AC86-7F4E-E5F702C33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695558"/>
              </p:ext>
            </p:extLst>
          </p:nvPr>
        </p:nvGraphicFramePr>
        <p:xfrm>
          <a:off x="4579620" y="4429919"/>
          <a:ext cx="1579772" cy="430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080" imgH="228600" progId="Equation.DSMT4">
                  <p:embed/>
                </p:oleObj>
              </mc:Choice>
              <mc:Fallback>
                <p:oleObj name="Equation" r:id="rId3" imgW="838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9620" y="4429919"/>
                        <a:ext cx="1579772" cy="43084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>
            <a:extLst>
              <a:ext uri="{FF2B5EF4-FFF2-40B4-BE49-F238E27FC236}">
                <a16:creationId xmlns:a16="http://schemas.microsoft.com/office/drawing/2014/main" id="{932259EA-C553-0EE3-39C6-78A6B82FB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532435"/>
              </p:ext>
            </p:extLst>
          </p:nvPr>
        </p:nvGraphicFramePr>
        <p:xfrm>
          <a:off x="2926080" y="5551144"/>
          <a:ext cx="3349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9A0E15CA-3469-AC86-7F4E-E5F702C338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6080" y="5551144"/>
                        <a:ext cx="334963" cy="431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>
            <a:extLst>
              <a:ext uri="{FF2B5EF4-FFF2-40B4-BE49-F238E27FC236}">
                <a16:creationId xmlns:a16="http://schemas.microsoft.com/office/drawing/2014/main" id="{B4602006-08D6-E9B9-A348-EE3D17D38D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393684"/>
              </p:ext>
            </p:extLst>
          </p:nvPr>
        </p:nvGraphicFramePr>
        <p:xfrm>
          <a:off x="6687622" y="3323398"/>
          <a:ext cx="3045658" cy="1648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58640" imgH="736560" progId="Equation.DSMT4">
                  <p:embed/>
                </p:oleObj>
              </mc:Choice>
              <mc:Fallback>
                <p:oleObj name="Equation" r:id="rId7" imgW="1358640" imgH="736560" progId="Equation.DSMT4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9A0E15CA-3469-AC86-7F4E-E5F702C338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87622" y="3323398"/>
                        <a:ext cx="3045658" cy="16483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3CBCF0CB-CCDA-6BE2-D14F-24DBA5C9B2E9}"/>
              </a:ext>
            </a:extLst>
          </p:cNvPr>
          <p:cNvSpPr/>
          <p:nvPr/>
        </p:nvSpPr>
        <p:spPr>
          <a:xfrm>
            <a:off x="562925" y="2957606"/>
            <a:ext cx="404155" cy="4041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1B9D331-23D8-92E4-48D0-9FEE91378FAB}"/>
              </a:ext>
            </a:extLst>
          </p:cNvPr>
          <p:cNvSpPr/>
          <p:nvPr/>
        </p:nvSpPr>
        <p:spPr>
          <a:xfrm>
            <a:off x="1441007" y="2076832"/>
            <a:ext cx="404155" cy="40415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2764D7F-0689-C197-1365-649A1CEE0F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7761" y="1280340"/>
            <a:ext cx="2885814" cy="1771393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334D559-DDF2-11EF-0CC3-B09DB9DCB519}"/>
              </a:ext>
            </a:extLst>
          </p:cNvPr>
          <p:cNvCxnSpPr/>
          <p:nvPr/>
        </p:nvCxnSpPr>
        <p:spPr>
          <a:xfrm>
            <a:off x="6731000" y="4968935"/>
            <a:ext cx="11938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3D8B6D-8857-A88C-D427-C6AAF7212BEF}"/>
              </a:ext>
            </a:extLst>
          </p:cNvPr>
          <p:cNvSpPr txBox="1"/>
          <p:nvPr/>
        </p:nvSpPr>
        <p:spPr>
          <a:xfrm>
            <a:off x="7030720" y="499712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-1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57" name="개체 56">
            <a:extLst>
              <a:ext uri="{FF2B5EF4-FFF2-40B4-BE49-F238E27FC236}">
                <a16:creationId xmlns:a16="http://schemas.microsoft.com/office/drawing/2014/main" id="{0250CC23-166C-72F3-2C0D-507F0C4429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87424"/>
              </p:ext>
            </p:extLst>
          </p:nvPr>
        </p:nvGraphicFramePr>
        <p:xfrm>
          <a:off x="6731000" y="5446904"/>
          <a:ext cx="1736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74360" imgH="393480" progId="Equation.DSMT4">
                  <p:embed/>
                </p:oleObj>
              </mc:Choice>
              <mc:Fallback>
                <p:oleObj name="Equation" r:id="rId10" imgW="774360" imgH="393480" progId="Equation.DSMT4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B4602006-08D6-E9B9-A348-EE3D17D38D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31000" y="5446904"/>
                        <a:ext cx="1736725" cy="879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463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8D10F4-006F-EFEC-DD3D-489FD63ECF91}"/>
              </a:ext>
            </a:extLst>
          </p:cNvPr>
          <p:cNvSpPr/>
          <p:nvPr/>
        </p:nvSpPr>
        <p:spPr>
          <a:xfrm>
            <a:off x="9042400" y="5106726"/>
            <a:ext cx="762016" cy="9314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181331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Margin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계산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9ECCC36E-B9AB-C057-AD0E-C069A3F0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16" y="1848075"/>
            <a:ext cx="4600264" cy="45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4C0F50D-30DE-B0BE-2A8F-314E6C4BD4DD}"/>
              </a:ext>
            </a:extLst>
          </p:cNvPr>
          <p:cNvSpPr/>
          <p:nvPr/>
        </p:nvSpPr>
        <p:spPr>
          <a:xfrm>
            <a:off x="4234180" y="4645343"/>
            <a:ext cx="259080" cy="2590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B1044E-CCE4-B49A-89E4-D572EC17AD99}"/>
              </a:ext>
            </a:extLst>
          </p:cNvPr>
          <p:cNvSpPr/>
          <p:nvPr/>
        </p:nvSpPr>
        <p:spPr>
          <a:xfrm>
            <a:off x="3373756" y="5574639"/>
            <a:ext cx="259080" cy="259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9A0E15CA-3469-AC86-7F4E-E5F702C338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9620" y="4429919"/>
          <a:ext cx="1579772" cy="430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080" imgH="228600" progId="Equation.DSMT4">
                  <p:embed/>
                </p:oleObj>
              </mc:Choice>
              <mc:Fallback>
                <p:oleObj name="Equation" r:id="rId3" imgW="838080" imgH="228600" progId="Equation.DSMT4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9A0E15CA-3469-AC86-7F4E-E5F702C338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9620" y="4429919"/>
                        <a:ext cx="1579772" cy="43084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>
            <a:extLst>
              <a:ext uri="{FF2B5EF4-FFF2-40B4-BE49-F238E27FC236}">
                <a16:creationId xmlns:a16="http://schemas.microsoft.com/office/drawing/2014/main" id="{932259EA-C553-0EE3-39C6-78A6B82FBB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6080" y="5551144"/>
          <a:ext cx="3349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932259EA-C553-0EE3-39C6-78A6B82FBB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6080" y="5551144"/>
                        <a:ext cx="334963" cy="4318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>
            <a:extLst>
              <a:ext uri="{FF2B5EF4-FFF2-40B4-BE49-F238E27FC236}">
                <a16:creationId xmlns:a16="http://schemas.microsoft.com/office/drawing/2014/main" id="{B4602006-08D6-E9B9-A348-EE3D17D38D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25853"/>
              </p:ext>
            </p:extLst>
          </p:nvPr>
        </p:nvGraphicFramePr>
        <p:xfrm>
          <a:off x="8839200" y="1238255"/>
          <a:ext cx="2339538" cy="1266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58640" imgH="736560" progId="Equation.DSMT4">
                  <p:embed/>
                </p:oleObj>
              </mc:Choice>
              <mc:Fallback>
                <p:oleObj name="Equation" r:id="rId7" imgW="1358640" imgH="736560" progId="Equation.DSMT4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B4602006-08D6-E9B9-A348-EE3D17D38D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39200" y="1238255"/>
                        <a:ext cx="2339538" cy="12662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3CBCF0CB-CCDA-6BE2-D14F-24DBA5C9B2E9}"/>
              </a:ext>
            </a:extLst>
          </p:cNvPr>
          <p:cNvSpPr/>
          <p:nvPr/>
        </p:nvSpPr>
        <p:spPr>
          <a:xfrm>
            <a:off x="562925" y="2957606"/>
            <a:ext cx="404155" cy="4041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1B9D331-23D8-92E4-48D0-9FEE91378FAB}"/>
              </a:ext>
            </a:extLst>
          </p:cNvPr>
          <p:cNvSpPr/>
          <p:nvPr/>
        </p:nvSpPr>
        <p:spPr>
          <a:xfrm>
            <a:off x="1441007" y="2076832"/>
            <a:ext cx="404155" cy="40415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2764D7F-0689-C197-1365-649A1CEE0F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7761" y="1280340"/>
            <a:ext cx="2885814" cy="1771393"/>
          </a:xfrm>
          <a:prstGeom prst="rect">
            <a:avLst/>
          </a:prstGeom>
        </p:spPr>
      </p:pic>
      <p:graphicFrame>
        <p:nvGraphicFramePr>
          <p:cNvPr id="57" name="개체 56">
            <a:extLst>
              <a:ext uri="{FF2B5EF4-FFF2-40B4-BE49-F238E27FC236}">
                <a16:creationId xmlns:a16="http://schemas.microsoft.com/office/drawing/2014/main" id="{0250CC23-166C-72F3-2C0D-507F0C4429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991646"/>
              </p:ext>
            </p:extLst>
          </p:nvPr>
        </p:nvGraphicFramePr>
        <p:xfrm>
          <a:off x="8839200" y="2517868"/>
          <a:ext cx="1736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74360" imgH="393480" progId="Equation.DSMT4">
                  <p:embed/>
                </p:oleObj>
              </mc:Choice>
              <mc:Fallback>
                <p:oleObj name="Equation" r:id="rId10" imgW="774360" imgH="393480" progId="Equation.DSMT4">
                  <p:embed/>
                  <p:pic>
                    <p:nvPicPr>
                      <p:cNvPr id="57" name="개체 56">
                        <a:extLst>
                          <a:ext uri="{FF2B5EF4-FFF2-40B4-BE49-F238E27FC236}">
                            <a16:creationId xmlns:a16="http://schemas.microsoft.com/office/drawing/2014/main" id="{0250CC23-166C-72F3-2C0D-507F0C4429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39200" y="2517868"/>
                        <a:ext cx="1736725" cy="879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5E5F14BB-A70B-2CB8-116A-69A71453E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271451"/>
              </p:ext>
            </p:extLst>
          </p:nvPr>
        </p:nvGraphicFramePr>
        <p:xfrm>
          <a:off x="6627813" y="4052253"/>
          <a:ext cx="3349625" cy="1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00200" imgH="952200" progId="Equation.DSMT4">
                  <p:embed/>
                </p:oleObj>
              </mc:Choice>
              <mc:Fallback>
                <p:oleObj name="Equation" r:id="rId12" imgW="1600200" imgH="952200" progId="Equation.DSMT4">
                  <p:embed/>
                  <p:pic>
                    <p:nvPicPr>
                      <p:cNvPr id="57" name="개체 56">
                        <a:extLst>
                          <a:ext uri="{FF2B5EF4-FFF2-40B4-BE49-F238E27FC236}">
                            <a16:creationId xmlns:a16="http://schemas.microsoft.com/office/drawing/2014/main" id="{0250CC23-166C-72F3-2C0D-507F0C4429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27813" y="4052253"/>
                        <a:ext cx="3349625" cy="1985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40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26B091-4F98-F79C-5578-D58DBA32E93A}"/>
              </a:ext>
            </a:extLst>
          </p:cNvPr>
          <p:cNvSpPr/>
          <p:nvPr/>
        </p:nvSpPr>
        <p:spPr>
          <a:xfrm>
            <a:off x="8503920" y="5292090"/>
            <a:ext cx="533400" cy="5191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04B40F-06D7-E4E3-E8B1-DAF7DAC37643}"/>
              </a:ext>
            </a:extLst>
          </p:cNvPr>
          <p:cNvSpPr/>
          <p:nvPr/>
        </p:nvSpPr>
        <p:spPr>
          <a:xfrm>
            <a:off x="9592885" y="5292090"/>
            <a:ext cx="282953" cy="5191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9777035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목적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Margin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을 최대화하는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optimal separating hyperplane (decision boundary)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구하기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6C7618B-19FB-D062-EF26-FD984512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38" y="1884915"/>
            <a:ext cx="4501484" cy="444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2E369775-FCD9-B6F8-7591-9E4B05B3AA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282560"/>
              </p:ext>
            </p:extLst>
          </p:nvPr>
        </p:nvGraphicFramePr>
        <p:xfrm>
          <a:off x="7394575" y="5292090"/>
          <a:ext cx="24812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81305" imgH="518419" progId="Equation.DSMT4">
                  <p:embed/>
                </p:oleObj>
              </mc:Choice>
              <mc:Fallback>
                <p:oleObj name="Equation" r:id="rId3" imgW="2481305" imgH="51841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4575" y="5292090"/>
                        <a:ext cx="24812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9473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26B091-4F98-F79C-5578-D58DBA32E93A}"/>
              </a:ext>
            </a:extLst>
          </p:cNvPr>
          <p:cNvSpPr/>
          <p:nvPr/>
        </p:nvSpPr>
        <p:spPr>
          <a:xfrm>
            <a:off x="8503920" y="5817532"/>
            <a:ext cx="533400" cy="5191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04B40F-06D7-E4E3-E8B1-DAF7DAC37643}"/>
              </a:ext>
            </a:extLst>
          </p:cNvPr>
          <p:cNvSpPr/>
          <p:nvPr/>
        </p:nvSpPr>
        <p:spPr>
          <a:xfrm>
            <a:off x="9592885" y="5817532"/>
            <a:ext cx="282953" cy="5191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9777035" cy="161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목적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Margin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을 최대화하는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optimal separating hyperplane (decision boundary)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구하기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Quadratic Programming (2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차 계획법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Decent Method (GD) </a:t>
            </a: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  <a:sym typeface="Wingdings" panose="05000000000000000000" pitchFamily="2" charset="2"/>
              </a:rPr>
              <a:t> Optimal W, b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6C7618B-19FB-D062-EF26-FD984512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298" y="2001755"/>
            <a:ext cx="3655303" cy="360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2E369775-FCD9-B6F8-7591-9E4B05B3AA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73264"/>
              </p:ext>
            </p:extLst>
          </p:nvPr>
        </p:nvGraphicFramePr>
        <p:xfrm>
          <a:off x="7394575" y="5817532"/>
          <a:ext cx="24812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81305" imgH="518419" progId="Equation.DSMT4">
                  <p:embed/>
                </p:oleObj>
              </mc:Choice>
              <mc:Fallback>
                <p:oleObj name="Equation" r:id="rId3" imgW="2481305" imgH="518419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2E369775-FCD9-B6F8-7591-9E4B05B3AA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4575" y="5817532"/>
                        <a:ext cx="24812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885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224379" cy="1200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Quadratic Programming (2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차 계획법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Decent Method (GD) </a:t>
            </a: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  <a:sym typeface="Wingdings" panose="05000000000000000000" pitchFamily="2" charset="2"/>
              </a:rPr>
              <a:t> Optimal W, b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7048F-C0B3-A3DA-3D76-2F255B5D2F5B}"/>
              </a:ext>
            </a:extLst>
          </p:cNvPr>
          <p:cNvCxnSpPr>
            <a:cxnSpLocks/>
          </p:cNvCxnSpPr>
          <p:nvPr/>
        </p:nvCxnSpPr>
        <p:spPr>
          <a:xfrm>
            <a:off x="1358176" y="571219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642806-43B3-0FBD-26AC-66CBD17E8F88}"/>
              </a:ext>
            </a:extLst>
          </p:cNvPr>
          <p:cNvCxnSpPr/>
          <p:nvPr/>
        </p:nvCxnSpPr>
        <p:spPr>
          <a:xfrm flipV="1">
            <a:off x="1371513" y="277702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EB619B-A53C-EF38-A52D-CA77945926F2}"/>
              </a:ext>
            </a:extLst>
          </p:cNvPr>
          <p:cNvSpPr txBox="1"/>
          <p:nvPr/>
        </p:nvSpPr>
        <p:spPr>
          <a:xfrm>
            <a:off x="4644126" y="571219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ko-KR" b="1" i="1" dirty="0"/>
              <a:t>θ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0AA4A-AE24-D7C1-17E4-FC006524F8C7}"/>
              </a:ext>
            </a:extLst>
          </p:cNvPr>
          <p:cNvSpPr txBox="1"/>
          <p:nvPr/>
        </p:nvSpPr>
        <p:spPr>
          <a:xfrm>
            <a:off x="304999" y="2778852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Loss</a:t>
            </a:r>
            <a:r>
              <a:rPr lang="en-US" altLang="ko-KR" b="1" i="1" dirty="0"/>
              <a:t>(</a:t>
            </a:r>
            <a:r>
              <a:rPr lang="el-GR" altLang="ko-KR" b="1" i="1" dirty="0"/>
              <a:t>θ</a:t>
            </a:r>
            <a:r>
              <a:rPr lang="en-US" altLang="ko-KR" b="1" i="1" dirty="0"/>
              <a:t>)</a:t>
            </a:r>
            <a:endParaRPr lang="ko-KR" altLang="en-US" b="1" i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3A7CA7-B6BE-0E2D-0BC9-24B6FE4CA520}"/>
              </a:ext>
            </a:extLst>
          </p:cNvPr>
          <p:cNvSpPr/>
          <p:nvPr/>
        </p:nvSpPr>
        <p:spPr>
          <a:xfrm>
            <a:off x="1366520" y="2777019"/>
            <a:ext cx="3591560" cy="2525305"/>
          </a:xfrm>
          <a:custGeom>
            <a:avLst/>
            <a:gdLst>
              <a:gd name="connsiteX0" fmla="*/ 0 w 3591560"/>
              <a:gd name="connsiteY0" fmla="*/ 1524000 h 2525305"/>
              <a:gd name="connsiteX1" fmla="*/ 264160 w 3591560"/>
              <a:gd name="connsiteY1" fmla="*/ 1910080 h 2525305"/>
              <a:gd name="connsiteX2" fmla="*/ 599440 w 3591560"/>
              <a:gd name="connsiteY2" fmla="*/ 1397000 h 2525305"/>
              <a:gd name="connsiteX3" fmla="*/ 1630680 w 3591560"/>
              <a:gd name="connsiteY3" fmla="*/ 2524760 h 2525305"/>
              <a:gd name="connsiteX4" fmla="*/ 2418080 w 3591560"/>
              <a:gd name="connsiteY4" fmla="*/ 1229360 h 2525305"/>
              <a:gd name="connsiteX5" fmla="*/ 2900680 w 3591560"/>
              <a:gd name="connsiteY5" fmla="*/ 909320 h 2525305"/>
              <a:gd name="connsiteX6" fmla="*/ 3134360 w 3591560"/>
              <a:gd name="connsiteY6" fmla="*/ 294640 h 2525305"/>
              <a:gd name="connsiteX7" fmla="*/ 3591560 w 3591560"/>
              <a:gd name="connsiteY7" fmla="*/ 0 h 2525305"/>
              <a:gd name="connsiteX8" fmla="*/ 3591560 w 3591560"/>
              <a:gd name="connsiteY8" fmla="*/ 0 h 25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560" h="2525305">
                <a:moveTo>
                  <a:pt x="0" y="1524000"/>
                </a:moveTo>
                <a:cubicBezTo>
                  <a:pt x="82126" y="1727623"/>
                  <a:pt x="164253" y="1931247"/>
                  <a:pt x="264160" y="1910080"/>
                </a:cubicBezTo>
                <a:cubicBezTo>
                  <a:pt x="364067" y="1888913"/>
                  <a:pt x="371687" y="1294553"/>
                  <a:pt x="599440" y="1397000"/>
                </a:cubicBezTo>
                <a:cubicBezTo>
                  <a:pt x="827193" y="1499447"/>
                  <a:pt x="1327573" y="2552700"/>
                  <a:pt x="1630680" y="2524760"/>
                </a:cubicBezTo>
                <a:cubicBezTo>
                  <a:pt x="1933787" y="2496820"/>
                  <a:pt x="2206413" y="1498600"/>
                  <a:pt x="2418080" y="1229360"/>
                </a:cubicBezTo>
                <a:cubicBezTo>
                  <a:pt x="2629747" y="960120"/>
                  <a:pt x="2781300" y="1065107"/>
                  <a:pt x="2900680" y="909320"/>
                </a:cubicBezTo>
                <a:cubicBezTo>
                  <a:pt x="3020060" y="753533"/>
                  <a:pt x="3019213" y="446193"/>
                  <a:pt x="3134360" y="294640"/>
                </a:cubicBezTo>
                <a:cubicBezTo>
                  <a:pt x="3249507" y="143087"/>
                  <a:pt x="3591560" y="0"/>
                  <a:pt x="3591560" y="0"/>
                </a:cubicBezTo>
                <a:lnTo>
                  <a:pt x="359156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AD197-D882-111D-4CCD-AE4763D67E74}"/>
              </a:ext>
            </a:extLst>
          </p:cNvPr>
          <p:cNvSpPr txBox="1"/>
          <p:nvPr/>
        </p:nvSpPr>
        <p:spPr>
          <a:xfrm>
            <a:off x="2421548" y="60815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optimal </a:t>
            </a:r>
            <a:r>
              <a:rPr lang="el-GR" altLang="ko-KR" i="1" dirty="0"/>
              <a:t>θ</a:t>
            </a:r>
            <a:endParaRPr lang="ko-KR" altLang="en-US" i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7FA092-2F32-F288-3DF8-73BC4A951E9A}"/>
              </a:ext>
            </a:extLst>
          </p:cNvPr>
          <p:cNvSpPr/>
          <p:nvPr/>
        </p:nvSpPr>
        <p:spPr>
          <a:xfrm>
            <a:off x="2890520" y="5200179"/>
            <a:ext cx="182876" cy="18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039723-2F92-3D17-C494-714B48DBE18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1958" y="5425440"/>
            <a:ext cx="0" cy="656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F81B138-4860-314E-EBFA-886D97B9755D}"/>
              </a:ext>
            </a:extLst>
          </p:cNvPr>
          <p:cNvSpPr/>
          <p:nvPr/>
        </p:nvSpPr>
        <p:spPr>
          <a:xfrm>
            <a:off x="4149849" y="3663030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1A8FAE5-73B0-6A74-E6B4-B32D1BA45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90210"/>
              </p:ext>
            </p:extLst>
          </p:nvPr>
        </p:nvGraphicFramePr>
        <p:xfrm>
          <a:off x="7106778" y="4361577"/>
          <a:ext cx="3295290" cy="1392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520560" progId="Equation.DSMT4">
                  <p:embed/>
                </p:oleObj>
              </mc:Choice>
              <mc:Fallback>
                <p:oleObj name="Equation" r:id="rId2" imgW="1231560" imgH="52056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B1A8FAE5-73B0-6A74-E6B4-B32D1BA45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06778" y="4361577"/>
                        <a:ext cx="3295290" cy="1392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88BD211-C967-C0F6-302F-79E3E26792F2}"/>
              </a:ext>
            </a:extLst>
          </p:cNvPr>
          <p:cNvSpPr txBox="1"/>
          <p:nvPr/>
        </p:nvSpPr>
        <p:spPr>
          <a:xfrm>
            <a:off x="6429186" y="2305964"/>
            <a:ext cx="5044971" cy="17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decent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현재 지점에서 미분을 이용해 </a:t>
            </a:r>
            <a:r>
              <a:rPr lang="en-US" altLang="ko-KR" dirty="0"/>
              <a:t>gradient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Gradient</a:t>
            </a:r>
            <a:r>
              <a:rPr lang="ko-KR" altLang="en-US" dirty="0"/>
              <a:t>에 </a:t>
            </a:r>
            <a:r>
              <a:rPr lang="en-US" altLang="ko-KR" dirty="0"/>
              <a:t>learning rate</a:t>
            </a:r>
            <a:r>
              <a:rPr lang="ko-KR" altLang="en-US" dirty="0"/>
              <a:t>를 곱하고</a:t>
            </a:r>
            <a:br>
              <a:rPr lang="en-US" altLang="ko-KR" dirty="0"/>
            </a:br>
            <a:r>
              <a:rPr lang="ko-KR" altLang="en-US" dirty="0"/>
              <a:t>반대 방향으로 </a:t>
            </a:r>
            <a:r>
              <a:rPr lang="en-US" altLang="ko-KR" dirty="0"/>
              <a:t>weight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72A641-46FA-3021-AF20-B29DF30F1A08}"/>
              </a:ext>
            </a:extLst>
          </p:cNvPr>
          <p:cNvSpPr txBox="1"/>
          <p:nvPr/>
        </p:nvSpPr>
        <p:spPr>
          <a:xfrm>
            <a:off x="4149849" y="384024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0.8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40E9FE32-A3C3-2E7A-B336-99D741B0BB2D}"/>
              </a:ext>
            </a:extLst>
          </p:cNvPr>
          <p:cNvSpPr/>
          <p:nvPr/>
        </p:nvSpPr>
        <p:spPr>
          <a:xfrm rot="3600000">
            <a:off x="3858131" y="3488715"/>
            <a:ext cx="172227" cy="331056"/>
          </a:xfrm>
          <a:prstGeom prst="curvedRightArrow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FD5DA4-A6FF-B622-69D0-70C40688A8A3}"/>
              </a:ext>
            </a:extLst>
          </p:cNvPr>
          <p:cNvSpPr/>
          <p:nvPr/>
        </p:nvSpPr>
        <p:spPr>
          <a:xfrm>
            <a:off x="3843950" y="3774326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CE8A80-22C7-C23D-32F2-69E4E967BAF9}"/>
              </a:ext>
            </a:extLst>
          </p:cNvPr>
          <p:cNvSpPr txBox="1"/>
          <p:nvPr/>
        </p:nvSpPr>
        <p:spPr>
          <a:xfrm>
            <a:off x="2005052" y="3146711"/>
            <a:ext cx="21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Learning rate = 0.1</a:t>
            </a:r>
            <a:endParaRPr lang="ko-KR" altLang="en-US" dirty="0"/>
          </a:p>
        </p:txBody>
      </p:sp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8ACEB183-7918-E93C-E707-BD304CE81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284322"/>
              </p:ext>
            </p:extLst>
          </p:nvPr>
        </p:nvGraphicFramePr>
        <p:xfrm>
          <a:off x="7999094" y="5846826"/>
          <a:ext cx="2171065" cy="657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080" imgH="253800" progId="Equation.DSMT4">
                  <p:embed/>
                </p:oleObj>
              </mc:Choice>
              <mc:Fallback>
                <p:oleObj name="Equation" r:id="rId4" imgW="838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9094" y="5846826"/>
                        <a:ext cx="2171065" cy="657898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423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05779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Loss function (Cost function): Hinge loss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0202E4-E943-2F3A-56DC-A1BA83745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99" y="1625790"/>
            <a:ext cx="4600264" cy="45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ACC60D6-FFC9-4E13-3191-0DED5B27CF98}"/>
              </a:ext>
            </a:extLst>
          </p:cNvPr>
          <p:cNvSpPr/>
          <p:nvPr/>
        </p:nvSpPr>
        <p:spPr>
          <a:xfrm rot="18900000">
            <a:off x="6650493" y="3423834"/>
            <a:ext cx="1897891" cy="28026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0AE302-7125-9E1D-0F38-8CA4288D2C30}"/>
              </a:ext>
            </a:extLst>
          </p:cNvPr>
          <p:cNvSpPr/>
          <p:nvPr/>
        </p:nvSpPr>
        <p:spPr>
          <a:xfrm rot="18900000">
            <a:off x="8016284" y="1452408"/>
            <a:ext cx="2213608" cy="2802642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617895DB-3C75-C498-160E-3F5E3B6A5D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230505"/>
              </p:ext>
            </p:extLst>
          </p:nvPr>
        </p:nvGraphicFramePr>
        <p:xfrm>
          <a:off x="9669438" y="1437671"/>
          <a:ext cx="14636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87320" imgH="203040" progId="Equation.DSMT4">
                  <p:embed/>
                </p:oleObj>
              </mc:Choice>
              <mc:Fallback>
                <p:oleObj name="Equation" r:id="rId3" imgW="787320" imgH="203040" progId="Equation.DSMT4">
                  <p:embed/>
                  <p:pic>
                    <p:nvPicPr>
                      <p:cNvPr id="78" name="개체 77">
                        <a:extLst>
                          <a:ext uri="{FF2B5EF4-FFF2-40B4-BE49-F238E27FC236}">
                            <a16:creationId xmlns:a16="http://schemas.microsoft.com/office/drawing/2014/main" id="{C065C3C4-5EB7-B9DA-CF82-6AAE9E352E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69438" y="1437671"/>
                        <a:ext cx="1463675" cy="3762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B3B236BA-805A-45DB-F539-A1BB3CA45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578766"/>
              </p:ext>
            </p:extLst>
          </p:nvPr>
        </p:nvGraphicFramePr>
        <p:xfrm>
          <a:off x="7083425" y="6059488"/>
          <a:ext cx="165258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88840" imgH="203040" progId="Equation.DSMT4">
                  <p:embed/>
                </p:oleObj>
              </mc:Choice>
              <mc:Fallback>
                <p:oleObj name="Equation" r:id="rId5" imgW="888840" imgH="203040" progId="Equation.DSMT4">
                  <p:embed/>
                  <p:pic>
                    <p:nvPicPr>
                      <p:cNvPr id="79" name="개체 78">
                        <a:extLst>
                          <a:ext uri="{FF2B5EF4-FFF2-40B4-BE49-F238E27FC236}">
                            <a16:creationId xmlns:a16="http://schemas.microsoft.com/office/drawing/2014/main" id="{87B51DC7-DFDB-70B1-F04A-DA4ACDE011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83425" y="6059488"/>
                        <a:ext cx="1652588" cy="376237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6AF68211-4BD3-4244-D7E0-E522D3D55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092783"/>
              </p:ext>
            </p:extLst>
          </p:nvPr>
        </p:nvGraphicFramePr>
        <p:xfrm>
          <a:off x="1203865" y="2428255"/>
          <a:ext cx="15335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25480" imgH="241200" progId="Equation.DSMT4">
                  <p:embed/>
                </p:oleObj>
              </mc:Choice>
              <mc:Fallback>
                <p:oleObj name="Equation" r:id="rId7" imgW="825480" imgH="24120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617895DB-3C75-C498-160E-3F5E3B6A5D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3865" y="2428255"/>
                        <a:ext cx="1533525" cy="4460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171D596D-97CC-4311-DD36-3774EBA2B5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998070"/>
              </p:ext>
            </p:extLst>
          </p:nvPr>
        </p:nvGraphicFramePr>
        <p:xfrm>
          <a:off x="1121315" y="3352089"/>
          <a:ext cx="16986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41200" progId="Equation.DSMT4">
                  <p:embed/>
                </p:oleObj>
              </mc:Choice>
              <mc:Fallback>
                <p:oleObj name="Equation" r:id="rId9" imgW="914400" imgH="241200" progId="Equation.DSMT4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B3B236BA-805A-45DB-F539-A1BB3CA454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1315" y="3352089"/>
                        <a:ext cx="1698625" cy="446087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B4E02A8-C2CE-5679-4C6B-C507D25B7B2A}"/>
              </a:ext>
            </a:extLst>
          </p:cNvPr>
          <p:cNvSpPr txBox="1"/>
          <p:nvPr/>
        </p:nvSpPr>
        <p:spPr>
          <a:xfrm>
            <a:off x="3046962" y="2420467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ym typeface="Wingdings" panose="05000000000000000000" pitchFamily="2" charset="2"/>
              </a:rPr>
              <a:t></a:t>
            </a:r>
            <a:endParaRPr lang="ko-KR" altLang="en-US" sz="2400" b="1" dirty="0"/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383186E2-94B6-33B4-8D1C-75491066C8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15339"/>
              </p:ext>
            </p:extLst>
          </p:nvPr>
        </p:nvGraphicFramePr>
        <p:xfrm>
          <a:off x="3904203" y="2440162"/>
          <a:ext cx="873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69800" imgH="228600" progId="Equation.DSMT4">
                  <p:embed/>
                </p:oleObj>
              </mc:Choice>
              <mc:Fallback>
                <p:oleObj name="Equation" r:id="rId11" imgW="469800" imgH="228600" progId="Equation.DSMT4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6AF68211-4BD3-4244-D7E0-E522D3D557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04203" y="2440162"/>
                        <a:ext cx="873125" cy="42227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C721D3A-500B-15B5-3156-9789BB47B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332137"/>
              </p:ext>
            </p:extLst>
          </p:nvPr>
        </p:nvGraphicFramePr>
        <p:xfrm>
          <a:off x="3904203" y="3363995"/>
          <a:ext cx="873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69800" imgH="228600" progId="Equation.DSMT4">
                  <p:embed/>
                </p:oleObj>
              </mc:Choice>
              <mc:Fallback>
                <p:oleObj name="Equation" r:id="rId13" imgW="469800" imgH="228600" progId="Equation.DSMT4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383186E2-94B6-33B4-8D1C-75491066C8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04203" y="3363995"/>
                        <a:ext cx="873125" cy="42227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BE365BB-2ECF-B38A-0C0F-4E000DDF12CB}"/>
              </a:ext>
            </a:extLst>
          </p:cNvPr>
          <p:cNvSpPr txBox="1"/>
          <p:nvPr/>
        </p:nvSpPr>
        <p:spPr>
          <a:xfrm>
            <a:off x="3046962" y="3344300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ym typeface="Wingdings" panose="05000000000000000000" pitchFamily="2" charset="2"/>
              </a:rPr>
              <a:t></a:t>
            </a:r>
            <a:endParaRPr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36C838-70E6-98DC-E23D-0F702E3A56DA}"/>
              </a:ext>
            </a:extLst>
          </p:cNvPr>
          <p:cNvSpPr txBox="1"/>
          <p:nvPr/>
        </p:nvSpPr>
        <p:spPr>
          <a:xfrm>
            <a:off x="3947069" y="200471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B527F-1D7E-D848-F722-9F080215C3ED}"/>
              </a:ext>
            </a:extLst>
          </p:cNvPr>
          <p:cNvSpPr txBox="1"/>
          <p:nvPr/>
        </p:nvSpPr>
        <p:spPr>
          <a:xfrm>
            <a:off x="1314044" y="200471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Prediction</a:t>
            </a:r>
            <a:endParaRPr lang="ko-KR" altLang="en-US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57EA269-00B8-F4AA-4E7E-3E002860327E}"/>
              </a:ext>
            </a:extLst>
          </p:cNvPr>
          <p:cNvSpPr/>
          <p:nvPr/>
        </p:nvSpPr>
        <p:spPr>
          <a:xfrm>
            <a:off x="1121315" y="4494443"/>
            <a:ext cx="514445" cy="8023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78F1B6E-8762-23DB-F545-335DBC88935E}"/>
              </a:ext>
            </a:extLst>
          </p:cNvPr>
          <p:cNvSpPr/>
          <p:nvPr/>
        </p:nvSpPr>
        <p:spPr>
          <a:xfrm>
            <a:off x="1756315" y="4494443"/>
            <a:ext cx="2053685" cy="8023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개체 35">
            <a:extLst>
              <a:ext uri="{FF2B5EF4-FFF2-40B4-BE49-F238E27FC236}">
                <a16:creationId xmlns:a16="http://schemas.microsoft.com/office/drawing/2014/main" id="{36BFEB50-07CB-5647-196A-164CE67F8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902902"/>
              </p:ext>
            </p:extLst>
          </p:nvPr>
        </p:nvGraphicFramePr>
        <p:xfrm>
          <a:off x="1074738" y="4423006"/>
          <a:ext cx="37449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28520" imgH="241200" progId="Equation.DSMT4">
                  <p:embed/>
                </p:oleObj>
              </mc:Choice>
              <mc:Fallback>
                <p:oleObj name="Equation" r:id="rId15" imgW="1028520" imgH="24120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C494C012-D8EA-F271-6C6C-CF69DB73C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74738" y="4423006"/>
                        <a:ext cx="3744913" cy="873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F1BDCC6-2F45-6C8B-9EBB-F923BCCB5887}"/>
              </a:ext>
            </a:extLst>
          </p:cNvPr>
          <p:cNvSpPr txBox="1"/>
          <p:nvPr/>
        </p:nvSpPr>
        <p:spPr>
          <a:xfrm>
            <a:off x="962839" y="535925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90C433-326A-6389-67BA-355472092B92}"/>
              </a:ext>
            </a:extLst>
          </p:cNvPr>
          <p:cNvSpPr txBox="1"/>
          <p:nvPr/>
        </p:nvSpPr>
        <p:spPr>
          <a:xfrm>
            <a:off x="2163792" y="535925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Prediction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23DA23-D43A-C128-7A8A-EBDA608479D7}"/>
              </a:ext>
            </a:extLst>
          </p:cNvPr>
          <p:cNvSpPr txBox="1"/>
          <p:nvPr/>
        </p:nvSpPr>
        <p:spPr>
          <a:xfrm>
            <a:off x="434295" y="5830542"/>
            <a:ext cx="495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이 조건을 만족하는 경우 정상적으로 분류 성공</a:t>
            </a:r>
          </a:p>
        </p:txBody>
      </p:sp>
    </p:spTree>
    <p:extLst>
      <p:ext uri="{BB962C8B-B14F-4D97-AF65-F5344CB8AC3E}">
        <p14:creationId xmlns:p14="http://schemas.microsoft.com/office/powerpoint/2010/main" val="1237937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05779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Loss function (Cost function): </a:t>
            </a:r>
            <a:r>
              <a:rPr lang="en-US" altLang="ko-KR" b="1" dirty="0">
                <a:solidFill>
                  <a:srgbClr val="0000FF"/>
                </a:solidFill>
                <a:latin typeface="Arial"/>
                <a:ea typeface="맑은 고딕"/>
              </a:rPr>
              <a:t>Hinge loss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6AF68211-4BD3-4244-D7E0-E522D3D557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3865" y="2428255"/>
          <a:ext cx="15335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480" imgH="241200" progId="Equation.DSMT4">
                  <p:embed/>
                </p:oleObj>
              </mc:Choice>
              <mc:Fallback>
                <p:oleObj name="Equation" r:id="rId2" imgW="825480" imgH="241200" progId="Equation.DSMT4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6AF68211-4BD3-4244-D7E0-E522D3D557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03865" y="2428255"/>
                        <a:ext cx="1533525" cy="4460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171D596D-97CC-4311-DD36-3774EBA2B5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1315" y="3352089"/>
          <a:ext cx="16986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41200" progId="Equation.DSMT4">
                  <p:embed/>
                </p:oleObj>
              </mc:Choice>
              <mc:Fallback>
                <p:oleObj name="Equation" r:id="rId4" imgW="914400" imgH="24120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171D596D-97CC-4311-DD36-3774EBA2B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1315" y="3352089"/>
                        <a:ext cx="1698625" cy="446087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B4E02A8-C2CE-5679-4C6B-C507D25B7B2A}"/>
              </a:ext>
            </a:extLst>
          </p:cNvPr>
          <p:cNvSpPr txBox="1"/>
          <p:nvPr/>
        </p:nvSpPr>
        <p:spPr>
          <a:xfrm>
            <a:off x="3046962" y="2420467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ym typeface="Wingdings" panose="05000000000000000000" pitchFamily="2" charset="2"/>
              </a:rPr>
              <a:t></a:t>
            </a:r>
            <a:endParaRPr lang="ko-KR" altLang="en-US" sz="2400" b="1" dirty="0"/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383186E2-94B6-33B4-8D1C-75491066C8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4203" y="2440162"/>
          <a:ext cx="873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228600" progId="Equation.DSMT4">
                  <p:embed/>
                </p:oleObj>
              </mc:Choice>
              <mc:Fallback>
                <p:oleObj name="Equation" r:id="rId6" imgW="469800" imgH="228600" progId="Equation.DSMT4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383186E2-94B6-33B4-8D1C-75491066C8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4203" y="2440162"/>
                        <a:ext cx="873125" cy="42227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C721D3A-500B-15B5-3156-9789BB47BF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4203" y="3363995"/>
          <a:ext cx="873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69800" imgH="228600" progId="Equation.DSMT4">
                  <p:embed/>
                </p:oleObj>
              </mc:Choice>
              <mc:Fallback>
                <p:oleObj name="Equation" r:id="rId8" imgW="469800" imgH="2286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C721D3A-500B-15B5-3156-9789BB47BF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04203" y="3363995"/>
                        <a:ext cx="873125" cy="42227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BE365BB-2ECF-B38A-0C0F-4E000DDF12CB}"/>
              </a:ext>
            </a:extLst>
          </p:cNvPr>
          <p:cNvSpPr txBox="1"/>
          <p:nvPr/>
        </p:nvSpPr>
        <p:spPr>
          <a:xfrm>
            <a:off x="3046962" y="3344300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ym typeface="Wingdings" panose="05000000000000000000" pitchFamily="2" charset="2"/>
              </a:rPr>
              <a:t></a:t>
            </a:r>
            <a:endParaRPr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36C838-70E6-98DC-E23D-0F702E3A56DA}"/>
              </a:ext>
            </a:extLst>
          </p:cNvPr>
          <p:cNvSpPr txBox="1"/>
          <p:nvPr/>
        </p:nvSpPr>
        <p:spPr>
          <a:xfrm>
            <a:off x="3947069" y="200471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B527F-1D7E-D848-F722-9F080215C3ED}"/>
              </a:ext>
            </a:extLst>
          </p:cNvPr>
          <p:cNvSpPr txBox="1"/>
          <p:nvPr/>
        </p:nvSpPr>
        <p:spPr>
          <a:xfrm>
            <a:off x="1314044" y="200471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Prediction</a:t>
            </a:r>
            <a:endParaRPr lang="ko-KR" altLang="en-US" b="1" dirty="0"/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C494C012-D8EA-F271-6C6C-CF69DB73C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64508"/>
              </p:ext>
            </p:extLst>
          </p:nvPr>
        </p:nvGraphicFramePr>
        <p:xfrm>
          <a:off x="1074738" y="4423006"/>
          <a:ext cx="37449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28520" imgH="241200" progId="Equation.DSMT4">
                  <p:embed/>
                </p:oleObj>
              </mc:Choice>
              <mc:Fallback>
                <p:oleObj name="Equation" r:id="rId10" imgW="1028520" imgH="24120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C494C012-D8EA-F271-6C6C-CF69DB73C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4738" y="4423006"/>
                        <a:ext cx="3744913" cy="873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5D12CDF-B46A-B6E9-04BD-D705935FB8EB}"/>
              </a:ext>
            </a:extLst>
          </p:cNvPr>
          <p:cNvSpPr txBox="1"/>
          <p:nvPr/>
        </p:nvSpPr>
        <p:spPr>
          <a:xfrm>
            <a:off x="962839" y="549819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B90DED-627A-B0B5-9BF0-2C4A0A5AF29F}"/>
              </a:ext>
            </a:extLst>
          </p:cNvPr>
          <p:cNvSpPr txBox="1"/>
          <p:nvPr/>
        </p:nvSpPr>
        <p:spPr>
          <a:xfrm>
            <a:off x="2163792" y="549819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Prediction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6AE3B4-98CA-0D33-FC9A-9DD840A63D94}"/>
              </a:ext>
            </a:extLst>
          </p:cNvPr>
          <p:cNvSpPr txBox="1"/>
          <p:nvPr/>
        </p:nvSpPr>
        <p:spPr>
          <a:xfrm>
            <a:off x="434295" y="5969482"/>
            <a:ext cx="495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이 조건을 만족하는 경우 정상적으로 분류 성공</a:t>
            </a: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13614C82-2863-84B6-7272-CCF500FD7BB3}"/>
              </a:ext>
            </a:extLst>
          </p:cNvPr>
          <p:cNvSpPr/>
          <p:nvPr/>
        </p:nvSpPr>
        <p:spPr>
          <a:xfrm>
            <a:off x="5466080" y="2067561"/>
            <a:ext cx="514445" cy="4132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41119-DE6C-3DE4-A543-D1BB32F67E37}"/>
              </a:ext>
            </a:extLst>
          </p:cNvPr>
          <p:cNvSpPr txBox="1"/>
          <p:nvPr/>
        </p:nvSpPr>
        <p:spPr>
          <a:xfrm>
            <a:off x="7950361" y="3113467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Hinge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541BEBBA-5378-698E-E8D2-3C3173225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237724"/>
              </p:ext>
            </p:extLst>
          </p:nvPr>
        </p:nvGraphicFramePr>
        <p:xfrm>
          <a:off x="6507163" y="3740795"/>
          <a:ext cx="462597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17360" imgH="241200" progId="Equation.DSMT4">
                  <p:embed/>
                </p:oleObj>
              </mc:Choice>
              <mc:Fallback>
                <p:oleObj name="Equation" r:id="rId12" imgW="1917360" imgH="24120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C494C012-D8EA-F271-6C6C-CF69DB73C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07163" y="3740795"/>
                        <a:ext cx="4625975" cy="577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4FAE6A-DE16-38B0-FAD0-9DBEABA9CA04}"/>
              </a:ext>
            </a:extLst>
          </p:cNvPr>
          <p:cNvSpPr/>
          <p:nvPr/>
        </p:nvSpPr>
        <p:spPr>
          <a:xfrm>
            <a:off x="1121315" y="4479316"/>
            <a:ext cx="2825754" cy="81681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961C23-2F09-5AF1-0A76-E09CECA6B6C0}"/>
              </a:ext>
            </a:extLst>
          </p:cNvPr>
          <p:cNvSpPr/>
          <p:nvPr/>
        </p:nvSpPr>
        <p:spPr>
          <a:xfrm>
            <a:off x="9108441" y="3798176"/>
            <a:ext cx="1859280" cy="51816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66FDF70-DCFF-4510-E0C2-95171A1090EA}"/>
              </a:ext>
            </a:extLst>
          </p:cNvPr>
          <p:cNvCxnSpPr>
            <a:cxnSpLocks/>
            <a:stCxn id="37" idx="2"/>
            <a:endCxn id="38" idx="2"/>
          </p:cNvCxnSpPr>
          <p:nvPr/>
        </p:nvCxnSpPr>
        <p:spPr>
          <a:xfrm rot="5400000" flipH="1" flipV="1">
            <a:off x="5796238" y="1054289"/>
            <a:ext cx="979795" cy="7503889"/>
          </a:xfrm>
          <a:prstGeom prst="bentConnector3">
            <a:avLst>
              <a:gd name="adj1" fmla="val -16072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192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05779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Loss function (Cost function): </a:t>
            </a:r>
            <a:r>
              <a:rPr lang="en-US" altLang="ko-KR" b="1" dirty="0">
                <a:solidFill>
                  <a:srgbClr val="0000FF"/>
                </a:solidFill>
                <a:latin typeface="Arial"/>
                <a:ea typeface="맑은 고딕"/>
              </a:rPr>
              <a:t>Hinge loss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6AF68211-4BD3-4244-D7E0-E522D3D557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3865" y="2428255"/>
          <a:ext cx="15335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480" imgH="241200" progId="Equation.DSMT4">
                  <p:embed/>
                </p:oleObj>
              </mc:Choice>
              <mc:Fallback>
                <p:oleObj name="Equation" r:id="rId2" imgW="825480" imgH="241200" progId="Equation.DSMT4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6AF68211-4BD3-4244-D7E0-E522D3D557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03865" y="2428255"/>
                        <a:ext cx="1533525" cy="4460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171D596D-97CC-4311-DD36-3774EBA2B5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1315" y="3352089"/>
          <a:ext cx="16986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41200" progId="Equation.DSMT4">
                  <p:embed/>
                </p:oleObj>
              </mc:Choice>
              <mc:Fallback>
                <p:oleObj name="Equation" r:id="rId4" imgW="914400" imgH="241200" progId="Equation.DSMT4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171D596D-97CC-4311-DD36-3774EBA2B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1315" y="3352089"/>
                        <a:ext cx="1698625" cy="446087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B4E02A8-C2CE-5679-4C6B-C507D25B7B2A}"/>
              </a:ext>
            </a:extLst>
          </p:cNvPr>
          <p:cNvSpPr txBox="1"/>
          <p:nvPr/>
        </p:nvSpPr>
        <p:spPr>
          <a:xfrm>
            <a:off x="3046962" y="2420467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ym typeface="Wingdings" panose="05000000000000000000" pitchFamily="2" charset="2"/>
              </a:rPr>
              <a:t></a:t>
            </a:r>
            <a:endParaRPr lang="ko-KR" altLang="en-US" sz="2400" b="1" dirty="0"/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383186E2-94B6-33B4-8D1C-75491066C8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4203" y="2440162"/>
          <a:ext cx="873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228600" progId="Equation.DSMT4">
                  <p:embed/>
                </p:oleObj>
              </mc:Choice>
              <mc:Fallback>
                <p:oleObj name="Equation" r:id="rId6" imgW="469800" imgH="228600" progId="Equation.DSMT4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383186E2-94B6-33B4-8D1C-75491066C8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4203" y="2440162"/>
                        <a:ext cx="873125" cy="42227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C721D3A-500B-15B5-3156-9789BB47BF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4203" y="3363995"/>
          <a:ext cx="873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69800" imgH="228600" progId="Equation.DSMT4">
                  <p:embed/>
                </p:oleObj>
              </mc:Choice>
              <mc:Fallback>
                <p:oleObj name="Equation" r:id="rId8" imgW="469800" imgH="228600" progId="Equation.DSMT4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3C721D3A-500B-15B5-3156-9789BB47BF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04203" y="3363995"/>
                        <a:ext cx="873125" cy="42227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BE365BB-2ECF-B38A-0C0F-4E000DDF12CB}"/>
              </a:ext>
            </a:extLst>
          </p:cNvPr>
          <p:cNvSpPr txBox="1"/>
          <p:nvPr/>
        </p:nvSpPr>
        <p:spPr>
          <a:xfrm>
            <a:off x="3046962" y="3344300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ym typeface="Wingdings" panose="05000000000000000000" pitchFamily="2" charset="2"/>
              </a:rPr>
              <a:t></a:t>
            </a:r>
            <a:endParaRPr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36C838-70E6-98DC-E23D-0F702E3A56DA}"/>
              </a:ext>
            </a:extLst>
          </p:cNvPr>
          <p:cNvSpPr txBox="1"/>
          <p:nvPr/>
        </p:nvSpPr>
        <p:spPr>
          <a:xfrm>
            <a:off x="3947069" y="200471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B527F-1D7E-D848-F722-9F080215C3ED}"/>
              </a:ext>
            </a:extLst>
          </p:cNvPr>
          <p:cNvSpPr txBox="1"/>
          <p:nvPr/>
        </p:nvSpPr>
        <p:spPr>
          <a:xfrm>
            <a:off x="1314044" y="200471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Prediction</a:t>
            </a:r>
            <a:endParaRPr lang="ko-KR" altLang="en-US" b="1" dirty="0"/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C494C012-D8EA-F271-6C6C-CF69DB73C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734715"/>
              </p:ext>
            </p:extLst>
          </p:nvPr>
        </p:nvGraphicFramePr>
        <p:xfrm>
          <a:off x="1074738" y="4423006"/>
          <a:ext cx="37449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28520" imgH="241200" progId="Equation.DSMT4">
                  <p:embed/>
                </p:oleObj>
              </mc:Choice>
              <mc:Fallback>
                <p:oleObj name="Equation" r:id="rId10" imgW="1028520" imgH="24120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C494C012-D8EA-F271-6C6C-CF69DB73C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4738" y="4423006"/>
                        <a:ext cx="3744913" cy="873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5D12CDF-B46A-B6E9-04BD-D705935FB8EB}"/>
              </a:ext>
            </a:extLst>
          </p:cNvPr>
          <p:cNvSpPr txBox="1"/>
          <p:nvPr/>
        </p:nvSpPr>
        <p:spPr>
          <a:xfrm>
            <a:off x="962839" y="549819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Label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B90DED-627A-B0B5-9BF0-2C4A0A5AF29F}"/>
              </a:ext>
            </a:extLst>
          </p:cNvPr>
          <p:cNvSpPr txBox="1"/>
          <p:nvPr/>
        </p:nvSpPr>
        <p:spPr>
          <a:xfrm>
            <a:off x="2163792" y="549819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Prediction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6AE3B4-98CA-0D33-FC9A-9DD840A63D94}"/>
              </a:ext>
            </a:extLst>
          </p:cNvPr>
          <p:cNvSpPr txBox="1"/>
          <p:nvPr/>
        </p:nvSpPr>
        <p:spPr>
          <a:xfrm>
            <a:off x="434295" y="5969482"/>
            <a:ext cx="495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이 조건을 만족하는 경우 정상적으로 분류 성공</a:t>
            </a: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13614C82-2863-84B6-7272-CCF500FD7BB3}"/>
              </a:ext>
            </a:extLst>
          </p:cNvPr>
          <p:cNvSpPr/>
          <p:nvPr/>
        </p:nvSpPr>
        <p:spPr>
          <a:xfrm>
            <a:off x="5466080" y="2067561"/>
            <a:ext cx="514445" cy="4132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41119-DE6C-3DE4-A543-D1BB32F67E37}"/>
              </a:ext>
            </a:extLst>
          </p:cNvPr>
          <p:cNvSpPr txBox="1"/>
          <p:nvPr/>
        </p:nvSpPr>
        <p:spPr>
          <a:xfrm>
            <a:off x="7950361" y="214691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Hinge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541BEBBA-5378-698E-E8D2-3C3173225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624803"/>
              </p:ext>
            </p:extLst>
          </p:nvPr>
        </p:nvGraphicFramePr>
        <p:xfrm>
          <a:off x="6507163" y="2774239"/>
          <a:ext cx="462597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17360" imgH="241200" progId="Equation.DSMT4">
                  <p:embed/>
                </p:oleObj>
              </mc:Choice>
              <mc:Fallback>
                <p:oleObj name="Equation" r:id="rId12" imgW="1917360" imgH="24120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541BEBBA-5378-698E-E8D2-3C3173225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07163" y="2774239"/>
                        <a:ext cx="4625975" cy="577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4FAE6A-DE16-38B0-FAD0-9DBEABA9CA04}"/>
              </a:ext>
            </a:extLst>
          </p:cNvPr>
          <p:cNvSpPr/>
          <p:nvPr/>
        </p:nvSpPr>
        <p:spPr>
          <a:xfrm>
            <a:off x="1121315" y="4479316"/>
            <a:ext cx="2825754" cy="81681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5F9DE2DB-1D3E-C1ED-0AE8-83E767757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573866"/>
              </p:ext>
            </p:extLst>
          </p:nvPr>
        </p:nvGraphicFramePr>
        <p:xfrm>
          <a:off x="6669345" y="3785485"/>
          <a:ext cx="2014023" cy="43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04840" imgH="241200" progId="Equation.DSMT4">
                  <p:embed/>
                </p:oleObj>
              </mc:Choice>
              <mc:Fallback>
                <p:oleObj name="Equation" r:id="rId14" imgW="1104840" imgH="24120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C494C012-D8EA-F271-6C6C-CF69DB73C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69345" y="3785485"/>
                        <a:ext cx="2014023" cy="4371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8EE6511-A21D-560E-D1B1-8F4DC6D60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710824"/>
              </p:ext>
            </p:extLst>
          </p:nvPr>
        </p:nvGraphicFramePr>
        <p:xfrm>
          <a:off x="6738144" y="4485089"/>
          <a:ext cx="18764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028520" imgH="241200" progId="Equation.DSMT4">
                  <p:embed/>
                </p:oleObj>
              </mc:Choice>
              <mc:Fallback>
                <p:oleObj name="Equation" r:id="rId16" imgW="1028520" imgH="241200" progId="Equation.DSMT4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5F9DE2DB-1D3E-C1ED-0AE8-83E7677577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38144" y="4485089"/>
                        <a:ext cx="1876425" cy="438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1DA59C30-9013-F362-460B-8C4276D7F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276349"/>
              </p:ext>
            </p:extLst>
          </p:nvPr>
        </p:nvGraphicFramePr>
        <p:xfrm>
          <a:off x="6553200" y="5189337"/>
          <a:ext cx="224631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31560" imgH="241200" progId="Equation.DSMT4">
                  <p:embed/>
                </p:oleObj>
              </mc:Choice>
              <mc:Fallback>
                <p:oleObj name="Equation" r:id="rId18" imgW="1231560" imgH="241200" progId="Equation.DSMT4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98EE6511-A21D-560E-D1B1-8F4DC6D602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53200" y="5189337"/>
                        <a:ext cx="2246313" cy="436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874BDD-CE5C-7C9C-A40A-B23F19590275}"/>
              </a:ext>
            </a:extLst>
          </p:cNvPr>
          <p:cNvSpPr txBox="1"/>
          <p:nvPr/>
        </p:nvSpPr>
        <p:spPr>
          <a:xfrm>
            <a:off x="8819381" y="3792735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 Loss = +2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24B79-00D5-9877-8C92-EDA2C66325BE}"/>
              </a:ext>
            </a:extLst>
          </p:cNvPr>
          <p:cNvSpPr txBox="1"/>
          <p:nvPr/>
        </p:nvSpPr>
        <p:spPr>
          <a:xfrm>
            <a:off x="8819381" y="451949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 Loss = +1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AC2F2586-F53A-8711-0DB7-62D714B7C3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642199"/>
              </p:ext>
            </p:extLst>
          </p:nvPr>
        </p:nvGraphicFramePr>
        <p:xfrm>
          <a:off x="6669345" y="5895456"/>
          <a:ext cx="2014023" cy="43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104840" imgH="241200" progId="Equation.DSMT4">
                  <p:embed/>
                </p:oleObj>
              </mc:Choice>
              <mc:Fallback>
                <p:oleObj name="Equation" r:id="rId20" imgW="1104840" imgH="24120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1DA59C30-9013-F362-460B-8C4276D7F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669345" y="5895456"/>
                        <a:ext cx="2014023" cy="4371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25A3B6E-3423-7A55-606B-BF30C6131AC7}"/>
              </a:ext>
            </a:extLst>
          </p:cNvPr>
          <p:cNvSpPr txBox="1"/>
          <p:nvPr/>
        </p:nvSpPr>
        <p:spPr>
          <a:xfrm>
            <a:off x="8819381" y="522295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 Loss = +0.5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67143-0C63-A0D7-65A0-63E2104F1077}"/>
              </a:ext>
            </a:extLst>
          </p:cNvPr>
          <p:cNvSpPr txBox="1"/>
          <p:nvPr/>
        </p:nvSpPr>
        <p:spPr>
          <a:xfrm>
            <a:off x="8819381" y="5929360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Loss =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6361037" cy="45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Loss function (Cost function): </a:t>
            </a:r>
            <a:r>
              <a:rPr lang="en-US" altLang="ko-KR" b="1" dirty="0">
                <a:solidFill>
                  <a:srgbClr val="0000FF"/>
                </a:solidFill>
                <a:latin typeface="Arial"/>
                <a:ea typeface="맑은 고딕"/>
              </a:rPr>
              <a:t>Hinge loss </a:t>
            </a:r>
            <a:r>
              <a:rPr lang="en-US" altLang="ko-KR" b="1" dirty="0">
                <a:solidFill>
                  <a:srgbClr val="0000FF"/>
                </a:solidFill>
                <a:latin typeface="Arial"/>
                <a:ea typeface="맑은 고딕"/>
                <a:sym typeface="Wingdings" panose="05000000000000000000" pitchFamily="2" charset="2"/>
              </a:rPr>
              <a:t> Gradient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41119-DE6C-3DE4-A543-D1BB32F67E37}"/>
              </a:ext>
            </a:extLst>
          </p:cNvPr>
          <p:cNvSpPr txBox="1"/>
          <p:nvPr/>
        </p:nvSpPr>
        <p:spPr>
          <a:xfrm>
            <a:off x="2641761" y="1776853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Hinge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541BEBBA-5378-698E-E8D2-3C31732259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8563" y="2404181"/>
          <a:ext cx="462597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17360" imgH="241200" progId="Equation.DSMT4">
                  <p:embed/>
                </p:oleObj>
              </mc:Choice>
              <mc:Fallback>
                <p:oleObj name="Equation" r:id="rId2" imgW="1917360" imgH="24120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541BEBBA-5378-698E-E8D2-3C3173225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8563" y="2404181"/>
                        <a:ext cx="4625975" cy="577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89C49555-2407-1CFC-D79B-396159A880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9643" y="3479630"/>
          <a:ext cx="24225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02960" imgH="241200" progId="Equation.DSMT4">
                  <p:embed/>
                </p:oleObj>
              </mc:Choice>
              <mc:Fallback>
                <p:oleObj name="Equation" r:id="rId4" imgW="1002960" imgH="241200" progId="Equation.DSMT4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89C49555-2407-1CFC-D79B-396159A880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643" y="3479630"/>
                        <a:ext cx="2422525" cy="577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4F4E69B5-4C1B-D7E5-F9BB-FD33E606A4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9643" y="4809490"/>
          <a:ext cx="15319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177480" progId="Equation.DSMT4">
                  <p:embed/>
                </p:oleObj>
              </mc:Choice>
              <mc:Fallback>
                <p:oleObj name="Equation" r:id="rId6" imgW="634680" imgH="177480" progId="Equation.DSMT4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4F4E69B5-4C1B-D7E5-F9BB-FD33E606A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9643" y="4809490"/>
                        <a:ext cx="1531937" cy="425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타원 27">
            <a:extLst>
              <a:ext uri="{FF2B5EF4-FFF2-40B4-BE49-F238E27FC236}">
                <a16:creationId xmlns:a16="http://schemas.microsoft.com/office/drawing/2014/main" id="{F4FFEDFC-2A63-E6A5-A2CF-B9ED011F550B}"/>
              </a:ext>
            </a:extLst>
          </p:cNvPr>
          <p:cNvSpPr/>
          <p:nvPr/>
        </p:nvSpPr>
        <p:spPr>
          <a:xfrm>
            <a:off x="396240" y="3532335"/>
            <a:ext cx="472440" cy="472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91864F-9092-8819-F095-79C5952FEDF4}"/>
              </a:ext>
            </a:extLst>
          </p:cNvPr>
          <p:cNvSpPr/>
          <p:nvPr/>
        </p:nvSpPr>
        <p:spPr>
          <a:xfrm>
            <a:off x="396240" y="4785995"/>
            <a:ext cx="472440" cy="472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D6B131F-5ABB-43BA-F457-A0FD1F1EF54B}"/>
              </a:ext>
            </a:extLst>
          </p:cNvPr>
          <p:cNvSpPr/>
          <p:nvPr/>
        </p:nvSpPr>
        <p:spPr>
          <a:xfrm>
            <a:off x="3660651" y="3651715"/>
            <a:ext cx="471769" cy="2336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F8082E8-F729-568D-F121-C9B0E6B70368}"/>
              </a:ext>
            </a:extLst>
          </p:cNvPr>
          <p:cNvSpPr/>
          <p:nvPr/>
        </p:nvSpPr>
        <p:spPr>
          <a:xfrm>
            <a:off x="2639571" y="4903230"/>
            <a:ext cx="471769" cy="2336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E7B4EA7D-AD9B-A38E-A1CF-EF665921B6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990" y="4731145"/>
          <a:ext cx="34639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34960" imgH="241200" progId="Equation.DSMT4">
                  <p:embed/>
                </p:oleObj>
              </mc:Choice>
              <mc:Fallback>
                <p:oleObj name="Equation" r:id="rId8" imgW="1434960" imgH="24120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E7B4EA7D-AD9B-A38E-A1CF-EF665921B6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8990" y="4731145"/>
                        <a:ext cx="3463925" cy="57785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>
            <a:extLst>
              <a:ext uri="{FF2B5EF4-FFF2-40B4-BE49-F238E27FC236}">
                <a16:creationId xmlns:a16="http://schemas.microsoft.com/office/drawing/2014/main" id="{8E85BFBC-F1D3-32D3-0EFE-F0B4E04D0C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0070" y="3555830"/>
          <a:ext cx="13493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58720" imgH="177480" progId="Equation.DSMT4">
                  <p:embed/>
                </p:oleObj>
              </mc:Choice>
              <mc:Fallback>
                <p:oleObj name="Equation" r:id="rId10" imgW="558720" imgH="177480" progId="Equation.DSMT4">
                  <p:embed/>
                  <p:pic>
                    <p:nvPicPr>
                      <p:cNvPr id="36" name="개체 35">
                        <a:extLst>
                          <a:ext uri="{FF2B5EF4-FFF2-40B4-BE49-F238E27FC236}">
                            <a16:creationId xmlns:a16="http://schemas.microsoft.com/office/drawing/2014/main" id="{8E85BFBC-F1D3-32D3-0EFE-F0B4E04D0C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70070" y="3555830"/>
                        <a:ext cx="1349375" cy="4254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56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9777035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목적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Margin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을 최대화하는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optimal separating hyperplane (decision boundary)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구하기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6E1E1A-73BA-DFE8-120D-0A4C38C857AA}"/>
              </a:ext>
            </a:extLst>
          </p:cNvPr>
          <p:cNvSpPr txBox="1"/>
          <p:nvPr/>
        </p:nvSpPr>
        <p:spPr>
          <a:xfrm>
            <a:off x="116596" y="6516884"/>
            <a:ext cx="2310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https://towardsdatascience.com/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D73035-16EF-C582-172A-C1D495E6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76" y="1940833"/>
            <a:ext cx="367347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2D0EEB-E909-DA54-883B-C613C164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76" y="1940833"/>
            <a:ext cx="364864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B78C4C62-E24A-CDAC-CA67-6B6A867455EA}"/>
              </a:ext>
            </a:extLst>
          </p:cNvPr>
          <p:cNvSpPr/>
          <p:nvPr/>
        </p:nvSpPr>
        <p:spPr>
          <a:xfrm>
            <a:off x="5773420" y="3461433"/>
            <a:ext cx="645160" cy="55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5188CE5-8275-A876-E204-3E5C634FF174}"/>
              </a:ext>
            </a:extLst>
          </p:cNvPr>
          <p:cNvSpPr/>
          <p:nvPr/>
        </p:nvSpPr>
        <p:spPr>
          <a:xfrm>
            <a:off x="4272126" y="5949364"/>
            <a:ext cx="264160" cy="264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F8DEFC-0DFB-0574-B14D-7E51291B0302}"/>
              </a:ext>
            </a:extLst>
          </p:cNvPr>
          <p:cNvSpPr txBox="1"/>
          <p:nvPr/>
        </p:nvSpPr>
        <p:spPr>
          <a:xfrm>
            <a:off x="4536286" y="589677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Class 0</a:t>
            </a:r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0B5232D-C2E9-291B-A4F0-2BD0C886A23F}"/>
              </a:ext>
            </a:extLst>
          </p:cNvPr>
          <p:cNvSpPr/>
          <p:nvPr/>
        </p:nvSpPr>
        <p:spPr>
          <a:xfrm>
            <a:off x="6573366" y="5949364"/>
            <a:ext cx="264160" cy="26416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25F708A-9F94-7CF3-3531-43968D3F457E}"/>
              </a:ext>
            </a:extLst>
          </p:cNvPr>
          <p:cNvSpPr txBox="1"/>
          <p:nvPr/>
        </p:nvSpPr>
        <p:spPr>
          <a:xfrm>
            <a:off x="6837526" y="589677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Class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24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6361037" cy="45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Loss function (Cost function): </a:t>
            </a:r>
            <a:r>
              <a:rPr lang="en-US" altLang="ko-KR" b="1" dirty="0">
                <a:solidFill>
                  <a:srgbClr val="0000FF"/>
                </a:solidFill>
                <a:latin typeface="Arial"/>
                <a:ea typeface="맑은 고딕"/>
              </a:rPr>
              <a:t>Hinge loss </a:t>
            </a:r>
            <a:r>
              <a:rPr lang="en-US" altLang="ko-KR" b="1" dirty="0">
                <a:solidFill>
                  <a:srgbClr val="0000FF"/>
                </a:solidFill>
                <a:latin typeface="Arial"/>
                <a:ea typeface="맑은 고딕"/>
                <a:sym typeface="Wingdings" panose="05000000000000000000" pitchFamily="2" charset="2"/>
              </a:rPr>
              <a:t> Gradient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41119-DE6C-3DE4-A543-D1BB32F67E37}"/>
              </a:ext>
            </a:extLst>
          </p:cNvPr>
          <p:cNvSpPr txBox="1"/>
          <p:nvPr/>
        </p:nvSpPr>
        <p:spPr>
          <a:xfrm>
            <a:off x="2641761" y="1776853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Hinge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541BEBBA-5378-698E-E8D2-3C3173225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798554"/>
              </p:ext>
            </p:extLst>
          </p:nvPr>
        </p:nvGraphicFramePr>
        <p:xfrm>
          <a:off x="1198563" y="2404181"/>
          <a:ext cx="462597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17360" imgH="241200" progId="Equation.DSMT4">
                  <p:embed/>
                </p:oleObj>
              </mc:Choice>
              <mc:Fallback>
                <p:oleObj name="Equation" r:id="rId2" imgW="1917360" imgH="24120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541BEBBA-5378-698E-E8D2-3C3173225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8563" y="2404181"/>
                        <a:ext cx="4625975" cy="577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89C49555-2407-1CFC-D79B-396159A880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950258"/>
              </p:ext>
            </p:extLst>
          </p:nvPr>
        </p:nvGraphicFramePr>
        <p:xfrm>
          <a:off x="949643" y="3479630"/>
          <a:ext cx="24225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02960" imgH="241200" progId="Equation.DSMT4">
                  <p:embed/>
                </p:oleObj>
              </mc:Choice>
              <mc:Fallback>
                <p:oleObj name="Equation" r:id="rId4" imgW="1002960" imgH="24120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541BEBBA-5378-698E-E8D2-3C3173225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643" y="3479630"/>
                        <a:ext cx="2422525" cy="577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4F4E69B5-4C1B-D7E5-F9BB-FD33E606A4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423110"/>
              </p:ext>
            </p:extLst>
          </p:nvPr>
        </p:nvGraphicFramePr>
        <p:xfrm>
          <a:off x="949643" y="4809490"/>
          <a:ext cx="15319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4680" imgH="177480" progId="Equation.DSMT4">
                  <p:embed/>
                </p:oleObj>
              </mc:Choice>
              <mc:Fallback>
                <p:oleObj name="Equation" r:id="rId6" imgW="634680" imgH="177480" progId="Equation.DSMT4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89C49555-2407-1CFC-D79B-396159A880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9643" y="4809490"/>
                        <a:ext cx="1531937" cy="425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타원 27">
            <a:extLst>
              <a:ext uri="{FF2B5EF4-FFF2-40B4-BE49-F238E27FC236}">
                <a16:creationId xmlns:a16="http://schemas.microsoft.com/office/drawing/2014/main" id="{F4FFEDFC-2A63-E6A5-A2CF-B9ED011F550B}"/>
              </a:ext>
            </a:extLst>
          </p:cNvPr>
          <p:cNvSpPr/>
          <p:nvPr/>
        </p:nvSpPr>
        <p:spPr>
          <a:xfrm>
            <a:off x="396240" y="3532335"/>
            <a:ext cx="472440" cy="472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91864F-9092-8819-F095-79C5952FEDF4}"/>
              </a:ext>
            </a:extLst>
          </p:cNvPr>
          <p:cNvSpPr/>
          <p:nvPr/>
        </p:nvSpPr>
        <p:spPr>
          <a:xfrm>
            <a:off x="396240" y="4785995"/>
            <a:ext cx="472440" cy="472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D6B131F-5ABB-43BA-F457-A0FD1F1EF54B}"/>
              </a:ext>
            </a:extLst>
          </p:cNvPr>
          <p:cNvSpPr/>
          <p:nvPr/>
        </p:nvSpPr>
        <p:spPr>
          <a:xfrm>
            <a:off x="3660651" y="3651715"/>
            <a:ext cx="471769" cy="2336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F8082E8-F729-568D-F121-C9B0E6B70368}"/>
              </a:ext>
            </a:extLst>
          </p:cNvPr>
          <p:cNvSpPr/>
          <p:nvPr/>
        </p:nvSpPr>
        <p:spPr>
          <a:xfrm>
            <a:off x="2639571" y="4903230"/>
            <a:ext cx="471769" cy="2336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개체 34">
            <a:extLst>
              <a:ext uri="{FF2B5EF4-FFF2-40B4-BE49-F238E27FC236}">
                <a16:creationId xmlns:a16="http://schemas.microsoft.com/office/drawing/2014/main" id="{E7B4EA7D-AD9B-A38E-A1CF-EF665921B6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648735"/>
              </p:ext>
            </p:extLst>
          </p:nvPr>
        </p:nvGraphicFramePr>
        <p:xfrm>
          <a:off x="3348990" y="4731145"/>
          <a:ext cx="34639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34960" imgH="241200" progId="Equation.DSMT4">
                  <p:embed/>
                </p:oleObj>
              </mc:Choice>
              <mc:Fallback>
                <p:oleObj name="Equation" r:id="rId8" imgW="1434960" imgH="24120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541BEBBA-5378-698E-E8D2-3C3173225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8990" y="4731145"/>
                        <a:ext cx="3463925" cy="57785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>
            <a:extLst>
              <a:ext uri="{FF2B5EF4-FFF2-40B4-BE49-F238E27FC236}">
                <a16:creationId xmlns:a16="http://schemas.microsoft.com/office/drawing/2014/main" id="{8E85BFBC-F1D3-32D3-0EFE-F0B4E04D0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107149"/>
              </p:ext>
            </p:extLst>
          </p:nvPr>
        </p:nvGraphicFramePr>
        <p:xfrm>
          <a:off x="4370070" y="3555830"/>
          <a:ext cx="13493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58720" imgH="177480" progId="Equation.DSMT4">
                  <p:embed/>
                </p:oleObj>
              </mc:Choice>
              <mc:Fallback>
                <p:oleObj name="Equation" r:id="rId10" imgW="558720" imgH="177480" progId="Equation.DSMT4">
                  <p:embed/>
                  <p:pic>
                    <p:nvPicPr>
                      <p:cNvPr id="35" name="개체 34">
                        <a:extLst>
                          <a:ext uri="{FF2B5EF4-FFF2-40B4-BE49-F238E27FC236}">
                            <a16:creationId xmlns:a16="http://schemas.microsoft.com/office/drawing/2014/main" id="{E7B4EA7D-AD9B-A38E-A1CF-EF665921B6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70070" y="3555830"/>
                        <a:ext cx="1349375" cy="4254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3EC9E6-757D-D4F0-2668-2211599474F5}"/>
              </a:ext>
            </a:extLst>
          </p:cNvPr>
          <p:cNvSpPr/>
          <p:nvPr/>
        </p:nvSpPr>
        <p:spPr>
          <a:xfrm>
            <a:off x="7017067" y="1684608"/>
            <a:ext cx="4932680" cy="2280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F39570-F021-29EA-EA9D-EB83D9F4F5DF}"/>
              </a:ext>
            </a:extLst>
          </p:cNvPr>
          <p:cNvSpPr/>
          <p:nvPr/>
        </p:nvSpPr>
        <p:spPr>
          <a:xfrm>
            <a:off x="7017067" y="4094626"/>
            <a:ext cx="4932680" cy="2280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개체 41">
            <a:extLst>
              <a:ext uri="{FF2B5EF4-FFF2-40B4-BE49-F238E27FC236}">
                <a16:creationId xmlns:a16="http://schemas.microsoft.com/office/drawing/2014/main" id="{5797E279-234F-6167-0476-A217DB24BA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364205"/>
              </p:ext>
            </p:extLst>
          </p:nvPr>
        </p:nvGraphicFramePr>
        <p:xfrm>
          <a:off x="7731443" y="1724148"/>
          <a:ext cx="24225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02960" imgH="241200" progId="Equation.DSMT4">
                  <p:embed/>
                </p:oleObj>
              </mc:Choice>
              <mc:Fallback>
                <p:oleObj name="Equation" r:id="rId12" imgW="1002960" imgH="241200" progId="Equation.DSMT4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89C49555-2407-1CFC-D79B-396159A880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31443" y="1724148"/>
                        <a:ext cx="2422525" cy="577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F0ECEF15-E687-D54D-4B1D-1C76AAE5AE82}"/>
              </a:ext>
            </a:extLst>
          </p:cNvPr>
          <p:cNvSpPr/>
          <p:nvPr/>
        </p:nvSpPr>
        <p:spPr>
          <a:xfrm>
            <a:off x="7178040" y="1776853"/>
            <a:ext cx="472440" cy="472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A5482312-A928-685F-53B7-030F5016CC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615686"/>
              </p:ext>
            </p:extLst>
          </p:nvPr>
        </p:nvGraphicFramePr>
        <p:xfrm>
          <a:off x="8023939" y="2572256"/>
          <a:ext cx="1079182" cy="808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20560" imgH="393480" progId="Equation.DSMT4">
                  <p:embed/>
                </p:oleObj>
              </mc:Choice>
              <mc:Fallback>
                <p:oleObj name="Equation" r:id="rId13" imgW="520560" imgH="393480" progId="Equation.DSMT4">
                  <p:embed/>
                  <p:pic>
                    <p:nvPicPr>
                      <p:cNvPr id="42" name="개체 41">
                        <a:extLst>
                          <a:ext uri="{FF2B5EF4-FFF2-40B4-BE49-F238E27FC236}">
                            <a16:creationId xmlns:a16="http://schemas.microsoft.com/office/drawing/2014/main" id="{5797E279-234F-6167-0476-A217DB24BA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23939" y="2572256"/>
                        <a:ext cx="1079182" cy="808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D0D0FFC0-F9EF-AD4A-5F5A-25FC63D96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204127"/>
              </p:ext>
            </p:extLst>
          </p:nvPr>
        </p:nvGraphicFramePr>
        <p:xfrm>
          <a:off x="9835753" y="2571550"/>
          <a:ext cx="10001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82400" imgH="393480" progId="Equation.DSMT4">
                  <p:embed/>
                </p:oleObj>
              </mc:Choice>
              <mc:Fallback>
                <p:oleObj name="Equation" r:id="rId15" imgW="482400" imgH="39348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A5482312-A928-685F-53B7-030F5016C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35753" y="2571550"/>
                        <a:ext cx="1000125" cy="809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1B35F286-6E3F-2093-24AF-522517AA3592}"/>
              </a:ext>
            </a:extLst>
          </p:cNvPr>
          <p:cNvSpPr txBox="1"/>
          <p:nvPr/>
        </p:nvSpPr>
        <p:spPr>
          <a:xfrm>
            <a:off x="8614074" y="3409213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Update </a:t>
            </a:r>
            <a:r>
              <a:rPr lang="ko-KR" altLang="en-US" b="1" dirty="0">
                <a:solidFill>
                  <a:srgbClr val="C00000"/>
                </a:solidFill>
              </a:rPr>
              <a:t>수행 </a:t>
            </a:r>
            <a:r>
              <a:rPr lang="en-US" altLang="ko-KR" b="1" dirty="0">
                <a:solidFill>
                  <a:srgbClr val="C00000"/>
                </a:solidFill>
              </a:rPr>
              <a:t>X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47" name="개체 46">
            <a:extLst>
              <a:ext uri="{FF2B5EF4-FFF2-40B4-BE49-F238E27FC236}">
                <a16:creationId xmlns:a16="http://schemas.microsoft.com/office/drawing/2014/main" id="{302149CC-6E21-5C0F-70F4-1EB4EE861A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423110"/>
              </p:ext>
            </p:extLst>
          </p:nvPr>
        </p:nvGraphicFramePr>
        <p:xfrm>
          <a:off x="7731443" y="4187705"/>
          <a:ext cx="15319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34680" imgH="177480" progId="Equation.DSMT4">
                  <p:embed/>
                </p:oleObj>
              </mc:Choice>
              <mc:Fallback>
                <p:oleObj name="Equation" r:id="rId17" imgW="634680" imgH="177480" progId="Equation.DSMT4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4F4E69B5-4C1B-D7E5-F9BB-FD33E606A4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31443" y="4187705"/>
                        <a:ext cx="1531937" cy="425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타원 47">
            <a:extLst>
              <a:ext uri="{FF2B5EF4-FFF2-40B4-BE49-F238E27FC236}">
                <a16:creationId xmlns:a16="http://schemas.microsoft.com/office/drawing/2014/main" id="{9F163B60-3D2F-28FF-BE6E-A7B47E2642BF}"/>
              </a:ext>
            </a:extLst>
          </p:cNvPr>
          <p:cNvSpPr/>
          <p:nvPr/>
        </p:nvSpPr>
        <p:spPr>
          <a:xfrm>
            <a:off x="7178040" y="4164210"/>
            <a:ext cx="472440" cy="472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7BACEA83-60AB-881D-4EB4-2DF02B1FE5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701359"/>
              </p:ext>
            </p:extLst>
          </p:nvPr>
        </p:nvGraphicFramePr>
        <p:xfrm>
          <a:off x="7540703" y="4903788"/>
          <a:ext cx="155098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49160" imgH="393480" progId="Equation.DSMT4">
                  <p:embed/>
                </p:oleObj>
              </mc:Choice>
              <mc:Fallback>
                <p:oleObj name="Equation" r:id="rId18" imgW="749160" imgH="393480" progId="Equation.DSMT4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A5482312-A928-685F-53B7-030F5016C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540703" y="4903788"/>
                        <a:ext cx="1550988" cy="809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>
            <a:extLst>
              <a:ext uri="{FF2B5EF4-FFF2-40B4-BE49-F238E27FC236}">
                <a16:creationId xmlns:a16="http://schemas.microsoft.com/office/drawing/2014/main" id="{C203547C-9CED-121C-BE9E-9CD423758B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612230"/>
              </p:ext>
            </p:extLst>
          </p:nvPr>
        </p:nvGraphicFramePr>
        <p:xfrm>
          <a:off x="10072688" y="4903788"/>
          <a:ext cx="107791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20560" imgH="393480" progId="Equation.DSMT4">
                  <p:embed/>
                </p:oleObj>
              </mc:Choice>
              <mc:Fallback>
                <p:oleObj name="Equation" r:id="rId20" imgW="520560" imgH="393480" progId="Equation.DSMT4">
                  <p:embed/>
                  <p:pic>
                    <p:nvPicPr>
                      <p:cNvPr id="49" name="개체 48">
                        <a:extLst>
                          <a:ext uri="{FF2B5EF4-FFF2-40B4-BE49-F238E27FC236}">
                            <a16:creationId xmlns:a16="http://schemas.microsoft.com/office/drawing/2014/main" id="{7BACEA83-60AB-881D-4EB4-2DF02B1FE5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072688" y="4903788"/>
                        <a:ext cx="1077912" cy="809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24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301451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Basecode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다운로드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LMS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강의 콘텐츠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13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주차</a:t>
            </a:r>
            <a:endParaRPr lang="en-US" altLang="ko-KR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78537A-123F-8DCA-45D2-84C9F216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03" y="2265681"/>
            <a:ext cx="7375394" cy="324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62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3929281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데이터셋 생성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sklearn.datasets</a:t>
            </a:r>
            <a:endParaRPr lang="en-US" altLang="ko-KR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1FB705-B196-55FC-83C9-C4129D2A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07" y="1533878"/>
            <a:ext cx="2913050" cy="4770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FABB09-0110-C192-91E5-B5D9813B9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60" y="1970318"/>
            <a:ext cx="3074744" cy="1953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C159A-48D8-7BAE-CFD1-B2BF7EBD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465" y="4029513"/>
            <a:ext cx="1561336" cy="386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2AA857-936C-0A4A-11A0-2B78BB025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9"/>
          <a:stretch/>
        </p:blipFill>
        <p:spPr>
          <a:xfrm>
            <a:off x="1576649" y="4462408"/>
            <a:ext cx="3006966" cy="18639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CBD75A-F33E-2D5B-DE7A-912994675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486" y="1583481"/>
            <a:ext cx="1748222" cy="377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29C1D-0FB4-728E-36AA-E56E32738E1C}"/>
              </a:ext>
            </a:extLst>
          </p:cNvPr>
          <p:cNvSpPr txBox="1"/>
          <p:nvPr/>
        </p:nvSpPr>
        <p:spPr>
          <a:xfrm>
            <a:off x="133487" y="6551192"/>
            <a:ext cx="2165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https://datascienceschool.net/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B5A046-07D9-2B08-4314-F37D29AECF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76"/>
          <a:stretch/>
        </p:blipFill>
        <p:spPr>
          <a:xfrm>
            <a:off x="7364768" y="1970318"/>
            <a:ext cx="3163659" cy="1961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A667DA-920C-8538-8C2C-747A09734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8194" y="4029513"/>
            <a:ext cx="3696806" cy="385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46A447-47BC-97EA-FDBF-91D30F540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516" y="4462408"/>
            <a:ext cx="3158163" cy="20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3929281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데이터셋 생성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sklearn.datasets</a:t>
            </a:r>
            <a:endParaRPr lang="en-US" altLang="ko-KR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D874A5-A7D9-010F-E3DE-D88E39EED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60"/>
          <a:stretch/>
        </p:blipFill>
        <p:spPr>
          <a:xfrm>
            <a:off x="364220" y="1973731"/>
            <a:ext cx="5518419" cy="14211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1C175F-C723-E8BC-A089-0CEC6F111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1" t="30552" r="6011" b="811"/>
          <a:stretch/>
        </p:blipFill>
        <p:spPr>
          <a:xfrm>
            <a:off x="6309366" y="1973731"/>
            <a:ext cx="5518414" cy="37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42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21168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latin typeface="Arial"/>
                <a:ea typeface="맑은 고딕"/>
              </a:rPr>
              <a:t>SVM </a:t>
            </a:r>
            <a:r>
              <a:rPr lang="ko-KR" altLang="en-US" b="1" dirty="0">
                <a:latin typeface="Arial"/>
                <a:ea typeface="맑은 고딕"/>
              </a:rPr>
              <a:t>모델 작성 및 </a:t>
            </a:r>
            <a:r>
              <a:rPr lang="en-US" altLang="ko-KR" b="1" dirty="0">
                <a:latin typeface="Arial"/>
                <a:ea typeface="맑은 고딕"/>
              </a:rPr>
              <a:t>gradient decent </a:t>
            </a:r>
            <a:r>
              <a:rPr lang="ko-KR" altLang="en-US" b="1" dirty="0">
                <a:latin typeface="Arial"/>
                <a:ea typeface="맑은 고딕"/>
              </a:rPr>
              <a:t>코드 작성</a:t>
            </a:r>
            <a:endParaRPr lang="en-US" altLang="ko-KR" b="1" dirty="0">
              <a:latin typeface="Arial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BBDE37-47F4-9631-7211-655AA761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20" y="1890318"/>
            <a:ext cx="6817360" cy="46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0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481420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latin typeface="Arial"/>
                <a:ea typeface="맑은 고딕"/>
              </a:rPr>
              <a:t>SVM </a:t>
            </a:r>
            <a:r>
              <a:rPr lang="ko-KR" altLang="en-US" b="1" dirty="0">
                <a:latin typeface="Arial"/>
                <a:ea typeface="맑은 고딕"/>
              </a:rPr>
              <a:t>모델 </a:t>
            </a:r>
            <a:r>
              <a:rPr lang="en-US" altLang="ko-KR" b="1" dirty="0">
                <a:latin typeface="Arial"/>
                <a:ea typeface="맑은 고딕"/>
              </a:rPr>
              <a:t>training </a:t>
            </a:r>
            <a:r>
              <a:rPr lang="ko-KR" altLang="en-US" b="1" dirty="0">
                <a:latin typeface="Arial"/>
                <a:ea typeface="맑은 고딕"/>
              </a:rPr>
              <a:t>및 도출된 </a:t>
            </a:r>
            <a:r>
              <a:rPr lang="en-US" altLang="ko-KR" b="1" dirty="0">
                <a:latin typeface="Arial"/>
                <a:ea typeface="맑은 고딕"/>
              </a:rPr>
              <a:t>W, b</a:t>
            </a:r>
            <a:r>
              <a:rPr lang="ko-KR" altLang="en-US" b="1" dirty="0">
                <a:latin typeface="Arial"/>
                <a:ea typeface="맑은 고딕"/>
              </a:rPr>
              <a:t>값 확인</a:t>
            </a:r>
            <a:endParaRPr lang="en-US" altLang="ko-KR" b="1" dirty="0">
              <a:latin typeface="Arial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A2B1E-B148-D1E8-CBDD-5480ED5B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10" y="1874520"/>
            <a:ext cx="5903270" cy="4389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81F5543-A7CD-6D8D-6DA8-50D4CBD87F66}"/>
              </a:ext>
            </a:extLst>
          </p:cNvPr>
          <p:cNvSpPr/>
          <p:nvPr/>
        </p:nvSpPr>
        <p:spPr>
          <a:xfrm>
            <a:off x="10083800" y="5106726"/>
            <a:ext cx="762016" cy="9314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537DC728-82E7-57E3-E45F-836C6E7CCB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792807"/>
              </p:ext>
            </p:extLst>
          </p:nvPr>
        </p:nvGraphicFramePr>
        <p:xfrm>
          <a:off x="7669213" y="4052253"/>
          <a:ext cx="3349625" cy="1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00200" imgH="952200" progId="Equation.DSMT4">
                  <p:embed/>
                </p:oleObj>
              </mc:Choice>
              <mc:Fallback>
                <p:oleObj name="Equation" r:id="rId3" imgW="1600200" imgH="952200" progId="Equation.DSMT4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5E5F14BB-A70B-2CB8-116A-69A71453E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9213" y="4052253"/>
                        <a:ext cx="3349625" cy="1985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CC662DE-C03F-591E-E218-E3FE0AF23455}"/>
              </a:ext>
            </a:extLst>
          </p:cNvPr>
          <p:cNvSpPr/>
          <p:nvPr/>
        </p:nvSpPr>
        <p:spPr>
          <a:xfrm>
            <a:off x="1264920" y="5039360"/>
            <a:ext cx="5325060" cy="34036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A033AB1D-0CDD-1329-C462-B947147BAA5D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>
            <a:off x="6589980" y="5209540"/>
            <a:ext cx="3874828" cy="828675"/>
          </a:xfrm>
          <a:prstGeom prst="curvedConnector4">
            <a:avLst>
              <a:gd name="adj1" fmla="val 22797"/>
              <a:gd name="adj2" fmla="val 127586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1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1937390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latin typeface="Arial"/>
                <a:ea typeface="맑은 고딕"/>
              </a:rPr>
              <a:t>Visualization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933CFF-E19C-92C6-B2D6-4B573AAB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07" y="1468120"/>
            <a:ext cx="6305586" cy="486664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D2888F-557A-4042-F3FE-30A7A38D647E}"/>
              </a:ext>
            </a:extLst>
          </p:cNvPr>
          <p:cNvCxnSpPr>
            <a:cxnSpLocks/>
          </p:cNvCxnSpPr>
          <p:nvPr/>
        </p:nvCxnSpPr>
        <p:spPr>
          <a:xfrm flipV="1">
            <a:off x="6207760" y="5100320"/>
            <a:ext cx="1102360" cy="336562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FCFD3C-538C-B0E1-4BE1-320F198A9D16}"/>
              </a:ext>
            </a:extLst>
          </p:cNvPr>
          <p:cNvSpPr txBox="1"/>
          <p:nvPr/>
        </p:nvSpPr>
        <p:spPr>
          <a:xfrm>
            <a:off x="7381240" y="48992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Margin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8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151836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용어 정리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6E1E1A-73BA-DFE8-120D-0A4C38C857AA}"/>
              </a:ext>
            </a:extLst>
          </p:cNvPr>
          <p:cNvSpPr txBox="1"/>
          <p:nvPr/>
        </p:nvSpPr>
        <p:spPr>
          <a:xfrm>
            <a:off x="116596" y="6516884"/>
            <a:ext cx="2310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https://towardsdatascience.com/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2D0EEB-E909-DA54-883B-C613C164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1271682"/>
            <a:ext cx="5049520" cy="49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A5DF2-7D72-B98A-0C57-6990E65D46CC}"/>
              </a:ext>
            </a:extLst>
          </p:cNvPr>
          <p:cNvSpPr txBox="1"/>
          <p:nvPr/>
        </p:nvSpPr>
        <p:spPr>
          <a:xfrm>
            <a:off x="1480590" y="481199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Support vector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0D4562-4E68-DBD3-A791-31995DCA30E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5667" y="3825240"/>
            <a:ext cx="1429964" cy="117142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9668D2C-35A1-1CEF-4403-D5E6CC2C990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5667" y="4754880"/>
            <a:ext cx="2588311" cy="24178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657D621-3A4F-A5F0-22AD-84F2F63C755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5667" y="3205480"/>
            <a:ext cx="2695568" cy="179118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09BEF67-FA7C-7AA1-59A3-15B1297C0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127831"/>
              </p:ext>
            </p:extLst>
          </p:nvPr>
        </p:nvGraphicFramePr>
        <p:xfrm>
          <a:off x="8527331" y="1471200"/>
          <a:ext cx="24812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81305" imgH="519859" progId="Equation.DSMT4">
                  <p:embed/>
                </p:oleObj>
              </mc:Choice>
              <mc:Fallback>
                <p:oleObj name="Equation" r:id="rId3" imgW="2481305" imgH="51985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7331" y="1471200"/>
                        <a:ext cx="24812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52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151836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용어 정리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6E1E1A-73BA-DFE8-120D-0A4C38C857AA}"/>
              </a:ext>
            </a:extLst>
          </p:cNvPr>
          <p:cNvSpPr txBox="1"/>
          <p:nvPr/>
        </p:nvSpPr>
        <p:spPr>
          <a:xfrm>
            <a:off x="116596" y="6516884"/>
            <a:ext cx="2310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https://towardsdatascience.com/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2D0EEB-E909-DA54-883B-C613C164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1271682"/>
            <a:ext cx="5049520" cy="49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A5DF2-7D72-B98A-0C57-6990E65D46CC}"/>
              </a:ext>
            </a:extLst>
          </p:cNvPr>
          <p:cNvSpPr txBox="1"/>
          <p:nvPr/>
        </p:nvSpPr>
        <p:spPr>
          <a:xfrm>
            <a:off x="1480590" y="481199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Support vector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0D4562-4E68-DBD3-A791-31995DCA30E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5667" y="3825240"/>
            <a:ext cx="1429964" cy="117142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9668D2C-35A1-1CEF-4403-D5E6CC2C990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5667" y="4754880"/>
            <a:ext cx="2588311" cy="24178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657D621-3A4F-A5F0-22AD-84F2F63C755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5667" y="3205480"/>
            <a:ext cx="2695568" cy="179118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153EE07A-3FDD-9197-97AA-513E464C01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9304" y="2173424"/>
          <a:ext cx="17748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203040" progId="Equation.DSMT4">
                  <p:embed/>
                </p:oleObj>
              </mc:Choice>
              <mc:Fallback>
                <p:oleObj name="Equation" r:id="rId3" imgW="812520" imgH="203040" progId="Equation.DSMT4">
                  <p:embed/>
                  <p:pic>
                    <p:nvPicPr>
                      <p:cNvPr id="37" name="개체 36">
                        <a:extLst>
                          <a:ext uri="{FF2B5EF4-FFF2-40B4-BE49-F238E27FC236}">
                            <a16:creationId xmlns:a16="http://schemas.microsoft.com/office/drawing/2014/main" id="{153EE07A-3FDD-9197-97AA-513E464C01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9304" y="2173424"/>
                        <a:ext cx="17748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C92E567-8C43-27CA-16B4-FC051F7072D3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964129" y="2395674"/>
            <a:ext cx="1318311" cy="73206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49DB80-6A31-6C0C-8361-432E83CFFDCA}"/>
              </a:ext>
            </a:extLst>
          </p:cNvPr>
          <p:cNvSpPr txBox="1"/>
          <p:nvPr/>
        </p:nvSpPr>
        <p:spPr>
          <a:xfrm>
            <a:off x="493080" y="2646031"/>
            <a:ext cx="303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Optimal separating hyper-plain</a:t>
            </a:r>
            <a:endParaRPr lang="ko-KR" altLang="en-US" sz="1600" dirty="0"/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A4FF638F-3AC5-5DA4-8D5B-FEE5C63117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484587"/>
              </p:ext>
            </p:extLst>
          </p:nvPr>
        </p:nvGraphicFramePr>
        <p:xfrm>
          <a:off x="8582902" y="1442618"/>
          <a:ext cx="24812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81305" imgH="519859" progId="Equation.DSMT4">
                  <p:embed/>
                </p:oleObj>
              </mc:Choice>
              <mc:Fallback>
                <p:oleObj name="Equation" r:id="rId5" imgW="2481305" imgH="51985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82902" y="1442618"/>
                        <a:ext cx="24812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74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151836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용어 정리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6E1E1A-73BA-DFE8-120D-0A4C38C857AA}"/>
              </a:ext>
            </a:extLst>
          </p:cNvPr>
          <p:cNvSpPr txBox="1"/>
          <p:nvPr/>
        </p:nvSpPr>
        <p:spPr>
          <a:xfrm>
            <a:off x="116596" y="6516884"/>
            <a:ext cx="2310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https://towardsdatascience.com/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2D0EEB-E909-DA54-883B-C613C164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1271682"/>
            <a:ext cx="5049520" cy="49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A5DF2-7D72-B98A-0C57-6990E65D46CC}"/>
              </a:ext>
            </a:extLst>
          </p:cNvPr>
          <p:cNvSpPr txBox="1"/>
          <p:nvPr/>
        </p:nvSpPr>
        <p:spPr>
          <a:xfrm>
            <a:off x="1480590" y="481199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Support vector</a:t>
            </a:r>
            <a:endParaRPr lang="ko-KR" altLang="en-US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47D4AD6D-A0EC-BB9A-0E34-3141EF4CF0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20760" y="3451519"/>
          <a:ext cx="3889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15640" progId="Equation.DSMT4">
                  <p:embed/>
                </p:oleObj>
              </mc:Choice>
              <mc:Fallback>
                <p:oleObj name="Equation" r:id="rId3" imgW="177480" imgH="215640" progId="Equation.DSMT4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47D4AD6D-A0EC-BB9A-0E34-3141EF4CF0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20760" y="3451519"/>
                        <a:ext cx="388937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12C846-AD4F-F017-B49B-7981A92593E3}"/>
              </a:ext>
            </a:extLst>
          </p:cNvPr>
          <p:cNvSpPr txBox="1"/>
          <p:nvPr/>
        </p:nvSpPr>
        <p:spPr>
          <a:xfrm>
            <a:off x="9397932" y="3429000"/>
            <a:ext cx="174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Weight (vector)</a:t>
            </a:r>
          </a:p>
          <a:p>
            <a:r>
              <a:rPr lang="en-US" altLang="ko-KR" dirty="0"/>
              <a:t>Normal vector</a:t>
            </a:r>
            <a:endParaRPr lang="ko-KR" altLang="en-US" dirty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8C1DC85-EB4E-EC8E-65C0-C5B81E9DD157}"/>
              </a:ext>
            </a:extLst>
          </p:cNvPr>
          <p:cNvSpPr/>
          <p:nvPr/>
        </p:nvSpPr>
        <p:spPr>
          <a:xfrm>
            <a:off x="9165982" y="3517400"/>
            <a:ext cx="207121" cy="46953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032A45-68B0-9F75-CF04-E174DFF6B4D5}"/>
              </a:ext>
            </a:extLst>
          </p:cNvPr>
          <p:cNvSpPr/>
          <p:nvPr/>
        </p:nvSpPr>
        <p:spPr>
          <a:xfrm rot="2535198">
            <a:off x="6805930" y="4554619"/>
            <a:ext cx="213360" cy="213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168665-DCC2-89AE-0593-B11A506EFCF4}"/>
              </a:ext>
            </a:extLst>
          </p:cNvPr>
          <p:cNvCxnSpPr>
            <a:cxnSpLocks/>
          </p:cNvCxnSpPr>
          <p:nvPr/>
        </p:nvCxnSpPr>
        <p:spPr>
          <a:xfrm flipV="1">
            <a:off x="6299200" y="3691676"/>
            <a:ext cx="1664785" cy="178964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83ED7A1-ECAA-CFEB-8BC1-0F659E56A666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7575148" y="3686468"/>
            <a:ext cx="1045612" cy="45880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0D4562-4E68-DBD3-A791-31995DCA30E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5667" y="3825240"/>
            <a:ext cx="1429964" cy="117142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9668D2C-35A1-1CEF-4403-D5E6CC2C990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5667" y="4754880"/>
            <a:ext cx="2588311" cy="24178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657D621-3A4F-A5F0-22AD-84F2F63C755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5667" y="3205480"/>
            <a:ext cx="2695568" cy="179118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153EE07A-3FDD-9197-97AA-513E464C01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9304" y="2173424"/>
          <a:ext cx="17748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2520" imgH="203040" progId="Equation.DSMT4">
                  <p:embed/>
                </p:oleObj>
              </mc:Choice>
              <mc:Fallback>
                <p:oleObj name="Equation" r:id="rId5" imgW="812520" imgH="203040" progId="Equation.DSMT4">
                  <p:embed/>
                  <p:pic>
                    <p:nvPicPr>
                      <p:cNvPr id="37" name="개체 36">
                        <a:extLst>
                          <a:ext uri="{FF2B5EF4-FFF2-40B4-BE49-F238E27FC236}">
                            <a16:creationId xmlns:a16="http://schemas.microsoft.com/office/drawing/2014/main" id="{153EE07A-3FDD-9197-97AA-513E464C01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9304" y="2173424"/>
                        <a:ext cx="177482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C92E567-8C43-27CA-16B4-FC051F7072D3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964129" y="2395674"/>
            <a:ext cx="1318311" cy="73206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49DB80-6A31-6C0C-8361-432E83CFFDCA}"/>
              </a:ext>
            </a:extLst>
          </p:cNvPr>
          <p:cNvSpPr txBox="1"/>
          <p:nvPr/>
        </p:nvSpPr>
        <p:spPr>
          <a:xfrm>
            <a:off x="493080" y="2646031"/>
            <a:ext cx="303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Optimal separating hyper-plain</a:t>
            </a:r>
            <a:endParaRPr lang="ko-KR" altLang="en-US" sz="1600" dirty="0"/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5F3D5A22-8062-C3E1-DF22-3352A910D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26634"/>
              </p:ext>
            </p:extLst>
          </p:nvPr>
        </p:nvGraphicFramePr>
        <p:xfrm>
          <a:off x="8620760" y="1442618"/>
          <a:ext cx="24812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1305" imgH="519859" progId="Equation.DSMT4">
                  <p:embed/>
                </p:oleObj>
              </mc:Choice>
              <mc:Fallback>
                <p:oleObj name="Equation" r:id="rId7" imgW="2481305" imgH="51985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20760" y="1442618"/>
                        <a:ext cx="24812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926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151836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용어 정리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6E1E1A-73BA-DFE8-120D-0A4C38C857AA}"/>
              </a:ext>
            </a:extLst>
          </p:cNvPr>
          <p:cNvSpPr txBox="1"/>
          <p:nvPr/>
        </p:nvSpPr>
        <p:spPr>
          <a:xfrm>
            <a:off x="116596" y="6516884"/>
            <a:ext cx="2310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https://towardsdatascience.com/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2D0EEB-E909-DA54-883B-C613C164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40" y="1601882"/>
            <a:ext cx="5049520" cy="49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47D4AD6D-A0EC-BB9A-0E34-3141EF4CF0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116170"/>
              </p:ext>
            </p:extLst>
          </p:nvPr>
        </p:nvGraphicFramePr>
        <p:xfrm>
          <a:off x="6334760" y="3781719"/>
          <a:ext cx="3889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15640" progId="Equation.DSMT4">
                  <p:embed/>
                </p:oleObj>
              </mc:Choice>
              <mc:Fallback>
                <p:oleObj name="Equation" r:id="rId3" imgW="177480" imgH="215640" progId="Equation.DSMT4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47D4AD6D-A0EC-BB9A-0E34-3141EF4CF0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4760" y="3781719"/>
                        <a:ext cx="388937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12C846-AD4F-F017-B49B-7981A92593E3}"/>
              </a:ext>
            </a:extLst>
          </p:cNvPr>
          <p:cNvSpPr txBox="1"/>
          <p:nvPr/>
        </p:nvSpPr>
        <p:spPr>
          <a:xfrm>
            <a:off x="7111932" y="3759200"/>
            <a:ext cx="174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Weight (vector)</a:t>
            </a:r>
          </a:p>
          <a:p>
            <a:r>
              <a:rPr lang="en-US" altLang="ko-KR" dirty="0"/>
              <a:t>Normal vector</a:t>
            </a:r>
            <a:endParaRPr lang="ko-KR" altLang="en-US" dirty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8C1DC85-EB4E-EC8E-65C0-C5B81E9DD157}"/>
              </a:ext>
            </a:extLst>
          </p:cNvPr>
          <p:cNvSpPr/>
          <p:nvPr/>
        </p:nvSpPr>
        <p:spPr>
          <a:xfrm>
            <a:off x="6879982" y="3847600"/>
            <a:ext cx="207121" cy="46953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032A45-68B0-9F75-CF04-E174DFF6B4D5}"/>
              </a:ext>
            </a:extLst>
          </p:cNvPr>
          <p:cNvSpPr/>
          <p:nvPr/>
        </p:nvSpPr>
        <p:spPr>
          <a:xfrm rot="2535198">
            <a:off x="4519930" y="4884819"/>
            <a:ext cx="213360" cy="213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168665-DCC2-89AE-0593-B11A506EFCF4}"/>
              </a:ext>
            </a:extLst>
          </p:cNvPr>
          <p:cNvCxnSpPr>
            <a:cxnSpLocks/>
          </p:cNvCxnSpPr>
          <p:nvPr/>
        </p:nvCxnSpPr>
        <p:spPr>
          <a:xfrm flipV="1">
            <a:off x="4013200" y="4021876"/>
            <a:ext cx="1664785" cy="178964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83ED7A1-ECAA-CFEB-8BC1-0F659E56A666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289148" y="4016668"/>
            <a:ext cx="1045612" cy="45880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1A1D70A7-22AB-BCB5-F0C1-5BF5138A2C33}"/>
              </a:ext>
            </a:extLst>
          </p:cNvPr>
          <p:cNvSpPr/>
          <p:nvPr/>
        </p:nvSpPr>
        <p:spPr>
          <a:xfrm>
            <a:off x="7109234" y="4465561"/>
            <a:ext cx="424362" cy="53604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8B2BC-CC87-7CA8-BD4E-6482770B394B}"/>
              </a:ext>
            </a:extLst>
          </p:cNvPr>
          <p:cNvSpPr txBox="1"/>
          <p:nvPr/>
        </p:nvSpPr>
        <p:spPr>
          <a:xfrm>
            <a:off x="7563548" y="4542307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Margin </a:t>
            </a:r>
            <a:r>
              <a:rPr lang="ko-KR" altLang="en-US" dirty="0">
                <a:solidFill>
                  <a:schemeClr val="accent1"/>
                </a:solidFill>
              </a:rPr>
              <a:t>방향의 </a:t>
            </a:r>
            <a:r>
              <a:rPr lang="en-US" altLang="ko-KR" dirty="0">
                <a:solidFill>
                  <a:schemeClr val="accent1"/>
                </a:solidFill>
              </a:rPr>
              <a:t>unit vector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49887D3A-46ED-FE94-6B4B-554416A046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237553"/>
              </p:ext>
            </p:extLst>
          </p:nvPr>
        </p:nvGraphicFramePr>
        <p:xfrm>
          <a:off x="7035604" y="5138379"/>
          <a:ext cx="571621" cy="863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1960" imgH="444240" progId="Equation.DSMT4">
                  <p:embed/>
                </p:oleObj>
              </mc:Choice>
              <mc:Fallback>
                <p:oleObj name="Equation" r:id="rId5" imgW="291960" imgH="444240" progId="Equation.DSMT4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47D4AD6D-A0EC-BB9A-0E34-3141EF4CF0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5604" y="5138379"/>
                        <a:ext cx="571621" cy="863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715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FB5F22C-CC87-ED42-C894-429F7A4E85E8}"/>
              </a:ext>
            </a:extLst>
          </p:cNvPr>
          <p:cNvSpPr/>
          <p:nvPr/>
        </p:nvSpPr>
        <p:spPr>
          <a:xfrm>
            <a:off x="7921931" y="2608569"/>
            <a:ext cx="525361" cy="836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93831E5-A624-C315-B517-3D2E610B25CF}"/>
              </a:ext>
            </a:extLst>
          </p:cNvPr>
          <p:cNvCxnSpPr/>
          <p:nvPr/>
        </p:nvCxnSpPr>
        <p:spPr>
          <a:xfrm>
            <a:off x="7947191" y="1925465"/>
            <a:ext cx="3108960" cy="3327400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E434B10-084E-40A3-3F97-1B7F7F539297}"/>
              </a:ext>
            </a:extLst>
          </p:cNvPr>
          <p:cNvSpPr/>
          <p:nvPr/>
        </p:nvSpPr>
        <p:spPr>
          <a:xfrm rot="2796430">
            <a:off x="7881915" y="3720680"/>
            <a:ext cx="165093" cy="16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601EF7-5691-58C5-DC39-A8AD69121670}"/>
                  </a:ext>
                </a:extLst>
              </p:cNvPr>
              <p:cNvSpPr txBox="1"/>
              <p:nvPr/>
            </p:nvSpPr>
            <p:spPr>
              <a:xfrm>
                <a:off x="82550" y="1076899"/>
                <a:ext cx="6859570" cy="456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marR="0" lvl="0" indent="-3429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ko-KR" altLang="en-US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임의의 데이터 </a:t>
                </a:r>
                <a:r>
                  <a:rPr lang="en-US" altLang="ko-KR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x</a:t>
                </a:r>
                <a:r>
                  <a:rPr lang="en-US" altLang="ko-KR" b="1" baseline="-25000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i</a:t>
                </a:r>
                <a:r>
                  <a:rPr lang="en-US" altLang="ko-KR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 </a:t>
                </a:r>
                <a:r>
                  <a:rPr lang="ko-KR" altLang="en-US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에 대해 </a:t>
                </a:r>
                <a:r>
                  <a:rPr lang="en-US" altLang="ko-KR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separating hyperplane</a:t>
                </a:r>
                <a:r>
                  <a:rPr lang="ko-KR" altLang="en-US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과의 거리</a:t>
                </a:r>
                <a:r>
                  <a:rPr lang="en-US" altLang="ko-KR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: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맑은 고딕"/>
                      </a:rPr>
                      <m:t>𝝆</m:t>
                    </m:r>
                  </m:oMath>
                </a14:m>
                <a:endParaRPr lang="en-US" altLang="ko-KR" b="1" dirty="0">
                  <a:solidFill>
                    <a:prstClr val="black"/>
                  </a:solidFill>
                  <a:latin typeface="Arial"/>
                  <a:ea typeface="맑은 고딕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601EF7-5691-58C5-DC39-A8AD69121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" y="1076899"/>
                <a:ext cx="6859570" cy="456087"/>
              </a:xfrm>
              <a:prstGeom prst="rect">
                <a:avLst/>
              </a:prstGeom>
              <a:blipFill>
                <a:blip r:embed="rId2"/>
                <a:stretch>
                  <a:fillRect l="-622" b="-22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그룹 74">
            <a:extLst>
              <a:ext uri="{FF2B5EF4-FFF2-40B4-BE49-F238E27FC236}">
                <a16:creationId xmlns:a16="http://schemas.microsoft.com/office/drawing/2014/main" id="{D5E1DAE4-CBA4-F7DB-1094-23CFA013EEF6}"/>
              </a:ext>
            </a:extLst>
          </p:cNvPr>
          <p:cNvGrpSpPr/>
          <p:nvPr/>
        </p:nvGrpSpPr>
        <p:grpSpPr>
          <a:xfrm>
            <a:off x="886505" y="1925465"/>
            <a:ext cx="4376467" cy="4223165"/>
            <a:chOff x="633164" y="1751496"/>
            <a:chExt cx="4659381" cy="4496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296322-19B7-0143-6BB7-01ED9DB40755}"/>
                </a:ext>
              </a:extLst>
            </p:cNvPr>
            <p:cNvGrpSpPr/>
            <p:nvPr/>
          </p:nvGrpSpPr>
          <p:grpSpPr>
            <a:xfrm>
              <a:off x="633164" y="1751496"/>
              <a:ext cx="4659381" cy="4496169"/>
              <a:chOff x="5707380" y="1213681"/>
              <a:chExt cx="5254332" cy="507027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842E209-F212-827A-8F19-2C41C5ADE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1040" y="1378016"/>
                <a:ext cx="5057077" cy="487019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3926DA6-F859-A098-7AD7-B32134544858}"/>
                  </a:ext>
                </a:extLst>
              </p:cNvPr>
              <p:cNvSpPr/>
              <p:nvPr/>
            </p:nvSpPr>
            <p:spPr>
              <a:xfrm>
                <a:off x="5707380" y="5479984"/>
                <a:ext cx="800100" cy="8039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783C2AD-F3A7-8D11-8A51-7118AA866EDA}"/>
                  </a:ext>
                </a:extLst>
              </p:cNvPr>
              <p:cNvSpPr/>
              <p:nvPr/>
            </p:nvSpPr>
            <p:spPr>
              <a:xfrm rot="18900000">
                <a:off x="7192351" y="4271594"/>
                <a:ext cx="800100" cy="353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FF74F06-714E-CDC0-C6C0-5052CEBB2CAF}"/>
                  </a:ext>
                </a:extLst>
              </p:cNvPr>
              <p:cNvSpPr/>
              <p:nvPr/>
            </p:nvSpPr>
            <p:spPr>
              <a:xfrm rot="18900000">
                <a:off x="7821707" y="2702251"/>
                <a:ext cx="2359542" cy="471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C996259-0D0C-FE80-6A4F-EBAB2D0D0B4B}"/>
                  </a:ext>
                </a:extLst>
              </p:cNvPr>
              <p:cNvSpPr/>
              <p:nvPr/>
            </p:nvSpPr>
            <p:spPr>
              <a:xfrm rot="18900000">
                <a:off x="8001951" y="2216275"/>
                <a:ext cx="1672289" cy="246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35FF60E-0EC2-1BA7-9E6C-BD18B5B6443E}"/>
                  </a:ext>
                </a:extLst>
              </p:cNvPr>
              <p:cNvSpPr/>
              <p:nvPr/>
            </p:nvSpPr>
            <p:spPr>
              <a:xfrm rot="18900000">
                <a:off x="9025621" y="3293760"/>
                <a:ext cx="1936091" cy="3249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43D6148-413A-0F2A-DD30-26DE1F83853A}"/>
                  </a:ext>
                </a:extLst>
              </p:cNvPr>
              <p:cNvSpPr/>
              <p:nvPr/>
            </p:nvSpPr>
            <p:spPr>
              <a:xfrm rot="2700000">
                <a:off x="9672383" y="1645953"/>
                <a:ext cx="1560704" cy="696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9DCF853-9835-3DCA-D580-57C689A119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4654" y="2909914"/>
              <a:ext cx="710433" cy="63973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D59661D-96F6-DF00-8BBE-1F691DBAE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1965" y="3369736"/>
              <a:ext cx="862215" cy="77641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7F41F25-ED57-F48C-861D-CE77ADF97B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39900" y="4123088"/>
              <a:ext cx="674370" cy="60726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A33B42C-AB33-C261-536F-C14DA175FD8F}"/>
                </a:ext>
              </a:extLst>
            </p:cNvPr>
            <p:cNvCxnSpPr>
              <a:cxnSpLocks/>
            </p:cNvCxnSpPr>
            <p:nvPr/>
          </p:nvCxnSpPr>
          <p:spPr>
            <a:xfrm>
              <a:off x="3725220" y="3496548"/>
              <a:ext cx="929555" cy="8393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417895D-1EF7-890B-68B4-5CADE268A4DE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91" y="3685798"/>
              <a:ext cx="700144" cy="632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CFF1082-3189-2541-77D9-29F306754EF7}"/>
                </a:ext>
              </a:extLst>
            </p:cNvPr>
            <p:cNvCxnSpPr>
              <a:cxnSpLocks/>
            </p:cNvCxnSpPr>
            <p:nvPr/>
          </p:nvCxnSpPr>
          <p:spPr>
            <a:xfrm>
              <a:off x="2882149" y="4307458"/>
              <a:ext cx="606702" cy="54780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70FDBBE-4E23-4B24-1573-2B5FC9DE8742}"/>
                </a:ext>
              </a:extLst>
            </p:cNvPr>
            <p:cNvCxnSpPr>
              <a:cxnSpLocks/>
            </p:cNvCxnSpPr>
            <p:nvPr/>
          </p:nvCxnSpPr>
          <p:spPr>
            <a:xfrm>
              <a:off x="2516320" y="4664213"/>
              <a:ext cx="569461" cy="51417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893C542-98CF-850C-20FC-1A4E63A24EDE}"/>
              </a:ext>
            </a:extLst>
          </p:cNvPr>
          <p:cNvCxnSpPr/>
          <p:nvPr/>
        </p:nvCxnSpPr>
        <p:spPr>
          <a:xfrm>
            <a:off x="6926342" y="2810456"/>
            <a:ext cx="3108960" cy="33274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4F67EF-F1A4-32ED-A4D6-02734A23DC47}"/>
              </a:ext>
            </a:extLst>
          </p:cNvPr>
          <p:cNvCxnSpPr/>
          <p:nvPr/>
        </p:nvCxnSpPr>
        <p:spPr>
          <a:xfrm>
            <a:off x="7147455" y="5755471"/>
            <a:ext cx="4389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25AE0A2-1BD2-EBD6-B877-6104D7C4B386}"/>
              </a:ext>
            </a:extLst>
          </p:cNvPr>
          <p:cNvCxnSpPr/>
          <p:nvPr/>
        </p:nvCxnSpPr>
        <p:spPr>
          <a:xfrm flipV="1">
            <a:off x="7147455" y="2005257"/>
            <a:ext cx="0" cy="3750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7981528-3B86-1F89-1179-918A34521647}"/>
              </a:ext>
            </a:extLst>
          </p:cNvPr>
          <p:cNvSpPr txBox="1"/>
          <p:nvPr/>
        </p:nvSpPr>
        <p:spPr>
          <a:xfrm>
            <a:off x="8559452" y="6159981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Separating hyperplane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8E79E38-12BC-10C3-BC89-4C6F1872BB5F}"/>
              </a:ext>
            </a:extLst>
          </p:cNvPr>
          <p:cNvSpPr/>
          <p:nvPr/>
        </p:nvSpPr>
        <p:spPr>
          <a:xfrm>
            <a:off x="8886618" y="2917167"/>
            <a:ext cx="185987" cy="18598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164EC03-F58F-5482-565C-4912904117DE}"/>
              </a:ext>
            </a:extLst>
          </p:cNvPr>
          <p:cNvCxnSpPr>
            <a:cxnSpLocks/>
            <a:stCxn id="53" idx="3"/>
            <a:endCxn id="57" idx="7"/>
          </p:cNvCxnSpPr>
          <p:nvPr/>
        </p:nvCxnSpPr>
        <p:spPr>
          <a:xfrm flipH="1">
            <a:off x="8025986" y="3075917"/>
            <a:ext cx="887869" cy="79189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3C82C0E3-6C82-0378-69C8-D7CBFFB8A44F}"/>
              </a:ext>
            </a:extLst>
          </p:cNvPr>
          <p:cNvSpPr/>
          <p:nvPr/>
        </p:nvSpPr>
        <p:spPr>
          <a:xfrm>
            <a:off x="7867236" y="3840573"/>
            <a:ext cx="185987" cy="1859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7F8900-269A-3B94-67D2-119A413BFA94}"/>
              </a:ext>
            </a:extLst>
          </p:cNvPr>
          <p:cNvSpPr txBox="1"/>
          <p:nvPr/>
        </p:nvSpPr>
        <p:spPr>
          <a:xfrm>
            <a:off x="9100192" y="2666532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00FF"/>
                </a:solidFill>
                <a:sym typeface="Wingdings" panose="05000000000000000000" pitchFamily="2" charset="2"/>
              </a:rPr>
              <a:t>X</a:t>
            </a:r>
            <a:r>
              <a:rPr lang="en-US" altLang="ko-KR" sz="2000" b="1" baseline="-25000" dirty="0">
                <a:solidFill>
                  <a:srgbClr val="0000FF"/>
                </a:solidFill>
                <a:sym typeface="Wingdings" panose="05000000000000000000" pitchFamily="2" charset="2"/>
              </a:rPr>
              <a:t>i</a:t>
            </a:r>
            <a:endParaRPr lang="ko-KR" altLang="en-US" sz="2000" b="1" baseline="-25000" dirty="0">
              <a:solidFill>
                <a:srgbClr val="0000F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E692568-4015-7364-ED17-974EE4228471}"/>
              </a:ext>
            </a:extLst>
          </p:cNvPr>
          <p:cNvSpPr txBox="1"/>
          <p:nvPr/>
        </p:nvSpPr>
        <p:spPr>
          <a:xfrm>
            <a:off x="7369622" y="3686534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C00000"/>
                </a:solidFill>
                <a:sym typeface="Wingdings" panose="05000000000000000000" pitchFamily="2" charset="2"/>
              </a:rPr>
              <a:t>X</a:t>
            </a:r>
            <a:r>
              <a:rPr lang="en-US" altLang="ko-KR" sz="2000" b="1" baseline="-25000" dirty="0" err="1">
                <a:solidFill>
                  <a:srgbClr val="C00000"/>
                </a:solidFill>
                <a:sym typeface="Wingdings" panose="05000000000000000000" pitchFamily="2" charset="2"/>
              </a:rPr>
              <a:t>p</a:t>
            </a:r>
            <a:endParaRPr lang="ko-KR" altLang="en-US" sz="2000" b="1" baseline="-25000" dirty="0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239F7-7CD0-F13C-F25B-6C9B316FBE6C}"/>
              </a:ext>
            </a:extLst>
          </p:cNvPr>
          <p:cNvSpPr txBox="1"/>
          <p:nvPr/>
        </p:nvSpPr>
        <p:spPr>
          <a:xfrm>
            <a:off x="11322414" y="571322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FB970D-24B5-F0D0-4068-8B068DD8A234}"/>
              </a:ext>
            </a:extLst>
          </p:cNvPr>
          <p:cNvSpPr txBox="1"/>
          <p:nvPr/>
        </p:nvSpPr>
        <p:spPr>
          <a:xfrm>
            <a:off x="6633326" y="18538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x2</a:t>
            </a:r>
            <a:endParaRPr lang="ko-KR" altLang="en-US" dirty="0"/>
          </a:p>
        </p:txBody>
      </p:sp>
      <p:graphicFrame>
        <p:nvGraphicFramePr>
          <p:cNvPr id="73" name="개체 72">
            <a:extLst>
              <a:ext uri="{FF2B5EF4-FFF2-40B4-BE49-F238E27FC236}">
                <a16:creationId xmlns:a16="http://schemas.microsoft.com/office/drawing/2014/main" id="{1C6710D3-9437-85BC-5EA4-D66A8AF9B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566525"/>
              </p:ext>
            </p:extLst>
          </p:nvPr>
        </p:nvGraphicFramePr>
        <p:xfrm>
          <a:off x="7584685" y="2608569"/>
          <a:ext cx="887869" cy="837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444240" progId="Equation.DSMT4">
                  <p:embed/>
                </p:oleObj>
              </mc:Choice>
              <mc:Fallback>
                <p:oleObj name="Equation" r:id="rId4" imgW="469800" imgH="444240" progId="Equation.DSMT4">
                  <p:embed/>
                  <p:pic>
                    <p:nvPicPr>
                      <p:cNvPr id="73" name="개체 72">
                        <a:extLst>
                          <a:ext uri="{FF2B5EF4-FFF2-40B4-BE49-F238E27FC236}">
                            <a16:creationId xmlns:a16="http://schemas.microsoft.com/office/drawing/2014/main" id="{1C6710D3-9437-85BC-5EA4-D66A8AF9B7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4685" y="2608569"/>
                        <a:ext cx="887869" cy="837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A361F67-DBA1-9BC5-E60B-3AB940305033}"/>
              </a:ext>
            </a:extLst>
          </p:cNvPr>
          <p:cNvCxnSpPr>
            <a:endCxn id="57" idx="3"/>
          </p:cNvCxnSpPr>
          <p:nvPr/>
        </p:nvCxnSpPr>
        <p:spPr>
          <a:xfrm flipV="1">
            <a:off x="7147455" y="3999323"/>
            <a:ext cx="747018" cy="1756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B1C085D-2D82-C145-1B44-E4B4CD5621FD}"/>
              </a:ext>
            </a:extLst>
          </p:cNvPr>
          <p:cNvCxnSpPr>
            <a:cxnSpLocks/>
            <a:endCxn id="53" idx="4"/>
          </p:cNvCxnSpPr>
          <p:nvPr/>
        </p:nvCxnSpPr>
        <p:spPr>
          <a:xfrm flipV="1">
            <a:off x="7147454" y="3103154"/>
            <a:ext cx="1832158" cy="265231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42AC9A-0E7B-8436-4884-A4CF1EF2A776}"/>
              </a:ext>
            </a:extLst>
          </p:cNvPr>
          <p:cNvSpPr txBox="1"/>
          <p:nvPr/>
        </p:nvSpPr>
        <p:spPr>
          <a:xfrm>
            <a:off x="3494220" y="305133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0000FF"/>
                </a:solidFill>
              </a:rPr>
              <a:t>?</a:t>
            </a:r>
            <a:endParaRPr lang="ko-KR" altLang="en-US" b="1" i="1" dirty="0">
              <a:solidFill>
                <a:srgbClr val="00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E1D20-64D0-3B0E-1C88-E1EDFA1D274A}"/>
              </a:ext>
            </a:extLst>
          </p:cNvPr>
          <p:cNvSpPr txBox="1"/>
          <p:nvPr/>
        </p:nvSpPr>
        <p:spPr>
          <a:xfrm>
            <a:off x="4013571" y="335011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00B050"/>
                </a:solidFill>
              </a:rPr>
              <a:t>?</a:t>
            </a:r>
            <a:endParaRPr lang="ko-KR" altLang="en-US" b="1" i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0170E-3092-6790-D7C5-4AA287680DAD}"/>
              </a:ext>
            </a:extLst>
          </p:cNvPr>
          <p:cNvSpPr txBox="1"/>
          <p:nvPr/>
        </p:nvSpPr>
        <p:spPr>
          <a:xfrm>
            <a:off x="8547295" y="1938518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Margin </a:t>
            </a:r>
            <a:r>
              <a:rPr lang="ko-KR" altLang="en-US" dirty="0">
                <a:solidFill>
                  <a:schemeClr val="accent2"/>
                </a:solidFill>
              </a:rPr>
              <a:t>방향의 </a:t>
            </a:r>
            <a:r>
              <a:rPr lang="en-US" altLang="ko-KR" dirty="0">
                <a:solidFill>
                  <a:schemeClr val="accent2"/>
                </a:solidFill>
              </a:rPr>
              <a:t>unit vector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31F03F63-4759-8DA4-0D41-99412908D21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rot="10800000" flipV="1">
            <a:off x="8184613" y="2123183"/>
            <a:ext cx="362683" cy="485385"/>
          </a:xfrm>
          <a:prstGeom prst="curvedConnector2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169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4DF096A-31BD-862E-4E40-9D8057379B72}"/>
              </a:ext>
            </a:extLst>
          </p:cNvPr>
          <p:cNvSpPr/>
          <p:nvPr/>
        </p:nvSpPr>
        <p:spPr>
          <a:xfrm>
            <a:off x="9644141" y="4960999"/>
            <a:ext cx="2212747" cy="12781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93831E5-A624-C315-B517-3D2E610B25CF}"/>
              </a:ext>
            </a:extLst>
          </p:cNvPr>
          <p:cNvCxnSpPr/>
          <p:nvPr/>
        </p:nvCxnSpPr>
        <p:spPr>
          <a:xfrm>
            <a:off x="2011169" y="1925465"/>
            <a:ext cx="3108960" cy="3327400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E434B10-084E-40A3-3F97-1B7F7F539297}"/>
              </a:ext>
            </a:extLst>
          </p:cNvPr>
          <p:cNvSpPr/>
          <p:nvPr/>
        </p:nvSpPr>
        <p:spPr>
          <a:xfrm rot="2796430">
            <a:off x="1945893" y="3720680"/>
            <a:ext cx="165093" cy="16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601EF7-5691-58C5-DC39-A8AD69121670}"/>
                  </a:ext>
                </a:extLst>
              </p:cNvPr>
              <p:cNvSpPr txBox="1"/>
              <p:nvPr/>
            </p:nvSpPr>
            <p:spPr>
              <a:xfrm>
                <a:off x="82550" y="1076899"/>
                <a:ext cx="6859570" cy="456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marR="0" lvl="0" indent="-3429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ko-KR" altLang="en-US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임의의 데이터 </a:t>
                </a:r>
                <a:r>
                  <a:rPr lang="en-US" altLang="ko-KR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x</a:t>
                </a:r>
                <a:r>
                  <a:rPr lang="en-US" altLang="ko-KR" b="1" baseline="-25000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i</a:t>
                </a:r>
                <a:r>
                  <a:rPr lang="en-US" altLang="ko-KR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 </a:t>
                </a:r>
                <a:r>
                  <a:rPr lang="ko-KR" altLang="en-US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에 대해 </a:t>
                </a:r>
                <a:r>
                  <a:rPr lang="en-US" altLang="ko-KR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separating hyperplane</a:t>
                </a:r>
                <a:r>
                  <a:rPr lang="ko-KR" altLang="en-US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과의 거리</a:t>
                </a:r>
                <a:r>
                  <a:rPr lang="en-US" altLang="ko-KR" b="1" dirty="0">
                    <a:solidFill>
                      <a:prstClr val="black"/>
                    </a:solidFill>
                    <a:latin typeface="Arial"/>
                    <a:ea typeface="맑은 고딕"/>
                  </a:rPr>
                  <a:t>: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맑은 고딕"/>
                      </a:rPr>
                      <m:t>𝝆</m:t>
                    </m:r>
                  </m:oMath>
                </a14:m>
                <a:endParaRPr lang="en-US" altLang="ko-KR" b="1" dirty="0">
                  <a:solidFill>
                    <a:prstClr val="black"/>
                  </a:solidFill>
                  <a:latin typeface="Arial"/>
                  <a:ea typeface="맑은 고딕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601EF7-5691-58C5-DC39-A8AD69121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" y="1076899"/>
                <a:ext cx="6859570" cy="456087"/>
              </a:xfrm>
              <a:prstGeom prst="rect">
                <a:avLst/>
              </a:prstGeom>
              <a:blipFill>
                <a:blip r:embed="rId2"/>
                <a:stretch>
                  <a:fillRect l="-622" b="-22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그룹 74">
            <a:extLst>
              <a:ext uri="{FF2B5EF4-FFF2-40B4-BE49-F238E27FC236}">
                <a16:creationId xmlns:a16="http://schemas.microsoft.com/office/drawing/2014/main" id="{D5E1DAE4-CBA4-F7DB-1094-23CFA013EEF6}"/>
              </a:ext>
            </a:extLst>
          </p:cNvPr>
          <p:cNvGrpSpPr/>
          <p:nvPr/>
        </p:nvGrpSpPr>
        <p:grpSpPr>
          <a:xfrm>
            <a:off x="9391218" y="1152914"/>
            <a:ext cx="2103478" cy="2029796"/>
            <a:chOff x="633164" y="1751496"/>
            <a:chExt cx="4659381" cy="4496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296322-19B7-0143-6BB7-01ED9DB40755}"/>
                </a:ext>
              </a:extLst>
            </p:cNvPr>
            <p:cNvGrpSpPr/>
            <p:nvPr/>
          </p:nvGrpSpPr>
          <p:grpSpPr>
            <a:xfrm>
              <a:off x="633164" y="1751496"/>
              <a:ext cx="4659381" cy="4496169"/>
              <a:chOff x="5707380" y="1213681"/>
              <a:chExt cx="5254332" cy="507027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842E209-F212-827A-8F19-2C41C5ADE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1040" y="1378016"/>
                <a:ext cx="5057077" cy="487019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3926DA6-F859-A098-7AD7-B32134544858}"/>
                  </a:ext>
                </a:extLst>
              </p:cNvPr>
              <p:cNvSpPr/>
              <p:nvPr/>
            </p:nvSpPr>
            <p:spPr>
              <a:xfrm>
                <a:off x="5707380" y="5479984"/>
                <a:ext cx="800100" cy="8039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783C2AD-F3A7-8D11-8A51-7118AA866EDA}"/>
                  </a:ext>
                </a:extLst>
              </p:cNvPr>
              <p:cNvSpPr/>
              <p:nvPr/>
            </p:nvSpPr>
            <p:spPr>
              <a:xfrm rot="18900000">
                <a:off x="7192351" y="4271594"/>
                <a:ext cx="800100" cy="353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FF74F06-714E-CDC0-C6C0-5052CEBB2CAF}"/>
                  </a:ext>
                </a:extLst>
              </p:cNvPr>
              <p:cNvSpPr/>
              <p:nvPr/>
            </p:nvSpPr>
            <p:spPr>
              <a:xfrm rot="18900000">
                <a:off x="7821707" y="2702251"/>
                <a:ext cx="2359542" cy="471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C996259-0D0C-FE80-6A4F-EBAB2D0D0B4B}"/>
                  </a:ext>
                </a:extLst>
              </p:cNvPr>
              <p:cNvSpPr/>
              <p:nvPr/>
            </p:nvSpPr>
            <p:spPr>
              <a:xfrm rot="18900000">
                <a:off x="8001951" y="2216275"/>
                <a:ext cx="1672289" cy="246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35FF60E-0EC2-1BA7-9E6C-BD18B5B6443E}"/>
                  </a:ext>
                </a:extLst>
              </p:cNvPr>
              <p:cNvSpPr/>
              <p:nvPr/>
            </p:nvSpPr>
            <p:spPr>
              <a:xfrm rot="18900000">
                <a:off x="9025621" y="3293760"/>
                <a:ext cx="1936091" cy="3249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43D6148-413A-0F2A-DD30-26DE1F83853A}"/>
                  </a:ext>
                </a:extLst>
              </p:cNvPr>
              <p:cNvSpPr/>
              <p:nvPr/>
            </p:nvSpPr>
            <p:spPr>
              <a:xfrm rot="2700000">
                <a:off x="9672383" y="1645953"/>
                <a:ext cx="1560704" cy="696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9DCF853-9835-3DCA-D580-57C689A119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4654" y="2909914"/>
              <a:ext cx="710433" cy="63973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D59661D-96F6-DF00-8BBE-1F691DBAE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1965" y="3369736"/>
              <a:ext cx="862215" cy="77641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7F41F25-ED57-F48C-861D-CE77ADF97B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39900" y="4123088"/>
              <a:ext cx="674370" cy="60726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A33B42C-AB33-C261-536F-C14DA175FD8F}"/>
                </a:ext>
              </a:extLst>
            </p:cNvPr>
            <p:cNvCxnSpPr>
              <a:cxnSpLocks/>
            </p:cNvCxnSpPr>
            <p:nvPr/>
          </p:nvCxnSpPr>
          <p:spPr>
            <a:xfrm>
              <a:off x="3725220" y="3496548"/>
              <a:ext cx="929555" cy="8393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417895D-1EF7-890B-68B4-5CADE268A4DE}"/>
                </a:ext>
              </a:extLst>
            </p:cNvPr>
            <p:cNvCxnSpPr>
              <a:cxnSpLocks/>
            </p:cNvCxnSpPr>
            <p:nvPr/>
          </p:nvCxnSpPr>
          <p:spPr>
            <a:xfrm>
              <a:off x="3528791" y="3685798"/>
              <a:ext cx="700144" cy="6321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CFF1082-3189-2541-77D9-29F306754EF7}"/>
                </a:ext>
              </a:extLst>
            </p:cNvPr>
            <p:cNvCxnSpPr>
              <a:cxnSpLocks/>
            </p:cNvCxnSpPr>
            <p:nvPr/>
          </p:nvCxnSpPr>
          <p:spPr>
            <a:xfrm>
              <a:off x="2882149" y="4307458"/>
              <a:ext cx="606702" cy="54780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70FDBBE-4E23-4B24-1573-2B5FC9DE8742}"/>
                </a:ext>
              </a:extLst>
            </p:cNvPr>
            <p:cNvCxnSpPr>
              <a:cxnSpLocks/>
            </p:cNvCxnSpPr>
            <p:nvPr/>
          </p:nvCxnSpPr>
          <p:spPr>
            <a:xfrm>
              <a:off x="2516320" y="4664213"/>
              <a:ext cx="569461" cy="51417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893C542-98CF-850C-20FC-1A4E63A24EDE}"/>
              </a:ext>
            </a:extLst>
          </p:cNvPr>
          <p:cNvCxnSpPr/>
          <p:nvPr/>
        </p:nvCxnSpPr>
        <p:spPr>
          <a:xfrm>
            <a:off x="990320" y="2810456"/>
            <a:ext cx="3108960" cy="33274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4F67EF-F1A4-32ED-A4D6-02734A23DC47}"/>
              </a:ext>
            </a:extLst>
          </p:cNvPr>
          <p:cNvCxnSpPr/>
          <p:nvPr/>
        </p:nvCxnSpPr>
        <p:spPr>
          <a:xfrm>
            <a:off x="1211433" y="5755471"/>
            <a:ext cx="4389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25AE0A2-1BD2-EBD6-B877-6104D7C4B386}"/>
              </a:ext>
            </a:extLst>
          </p:cNvPr>
          <p:cNvCxnSpPr/>
          <p:nvPr/>
        </p:nvCxnSpPr>
        <p:spPr>
          <a:xfrm flipV="1">
            <a:off x="1211433" y="2005257"/>
            <a:ext cx="0" cy="3750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7981528-3B86-1F89-1179-918A34521647}"/>
              </a:ext>
            </a:extLst>
          </p:cNvPr>
          <p:cNvSpPr txBox="1"/>
          <p:nvPr/>
        </p:nvSpPr>
        <p:spPr>
          <a:xfrm>
            <a:off x="3042740" y="6175159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Separating hyperplane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8E79E38-12BC-10C3-BC89-4C6F1872BB5F}"/>
              </a:ext>
            </a:extLst>
          </p:cNvPr>
          <p:cNvSpPr/>
          <p:nvPr/>
        </p:nvSpPr>
        <p:spPr>
          <a:xfrm>
            <a:off x="2950596" y="2917167"/>
            <a:ext cx="185987" cy="18598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164EC03-F58F-5482-565C-4912904117DE}"/>
              </a:ext>
            </a:extLst>
          </p:cNvPr>
          <p:cNvCxnSpPr>
            <a:cxnSpLocks/>
            <a:stCxn id="53" idx="3"/>
            <a:endCxn id="57" idx="7"/>
          </p:cNvCxnSpPr>
          <p:nvPr/>
        </p:nvCxnSpPr>
        <p:spPr>
          <a:xfrm flipH="1">
            <a:off x="2089964" y="3075917"/>
            <a:ext cx="887869" cy="79189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3C82C0E3-6C82-0378-69C8-D7CBFFB8A44F}"/>
              </a:ext>
            </a:extLst>
          </p:cNvPr>
          <p:cNvSpPr/>
          <p:nvPr/>
        </p:nvSpPr>
        <p:spPr>
          <a:xfrm>
            <a:off x="1931214" y="3840573"/>
            <a:ext cx="185987" cy="1859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7F8900-269A-3B94-67D2-119A413BFA94}"/>
              </a:ext>
            </a:extLst>
          </p:cNvPr>
          <p:cNvSpPr txBox="1"/>
          <p:nvPr/>
        </p:nvSpPr>
        <p:spPr>
          <a:xfrm>
            <a:off x="3164170" y="2666532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00FF"/>
                </a:solidFill>
                <a:sym typeface="Wingdings" panose="05000000000000000000" pitchFamily="2" charset="2"/>
              </a:rPr>
              <a:t>X</a:t>
            </a:r>
            <a:r>
              <a:rPr lang="en-US" altLang="ko-KR" sz="2000" b="1" baseline="-25000" dirty="0">
                <a:solidFill>
                  <a:srgbClr val="0000FF"/>
                </a:solidFill>
                <a:sym typeface="Wingdings" panose="05000000000000000000" pitchFamily="2" charset="2"/>
              </a:rPr>
              <a:t>i</a:t>
            </a:r>
            <a:endParaRPr lang="ko-KR" altLang="en-US" sz="2000" b="1" baseline="-25000" dirty="0">
              <a:solidFill>
                <a:srgbClr val="0000F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E692568-4015-7364-ED17-974EE4228471}"/>
              </a:ext>
            </a:extLst>
          </p:cNvPr>
          <p:cNvSpPr txBox="1"/>
          <p:nvPr/>
        </p:nvSpPr>
        <p:spPr>
          <a:xfrm>
            <a:off x="1433600" y="3686534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C00000"/>
                </a:solidFill>
                <a:sym typeface="Wingdings" panose="05000000000000000000" pitchFamily="2" charset="2"/>
              </a:rPr>
              <a:t>X</a:t>
            </a:r>
            <a:r>
              <a:rPr lang="en-US" altLang="ko-KR" sz="2000" b="1" baseline="-25000" dirty="0" err="1">
                <a:solidFill>
                  <a:srgbClr val="C00000"/>
                </a:solidFill>
                <a:sym typeface="Wingdings" panose="05000000000000000000" pitchFamily="2" charset="2"/>
              </a:rPr>
              <a:t>p</a:t>
            </a:r>
            <a:endParaRPr lang="ko-KR" altLang="en-US" sz="2000" b="1" baseline="-25000" dirty="0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239F7-7CD0-F13C-F25B-6C9B316FBE6C}"/>
              </a:ext>
            </a:extLst>
          </p:cNvPr>
          <p:cNvSpPr txBox="1"/>
          <p:nvPr/>
        </p:nvSpPr>
        <p:spPr>
          <a:xfrm>
            <a:off x="5386392" y="571322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FB970D-24B5-F0D0-4068-8B068DD8A234}"/>
              </a:ext>
            </a:extLst>
          </p:cNvPr>
          <p:cNvSpPr txBox="1"/>
          <p:nvPr/>
        </p:nvSpPr>
        <p:spPr>
          <a:xfrm>
            <a:off x="749149" y="187405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x2</a:t>
            </a:r>
            <a:endParaRPr lang="ko-KR" altLang="en-US" dirty="0"/>
          </a:p>
        </p:txBody>
      </p:sp>
      <p:graphicFrame>
        <p:nvGraphicFramePr>
          <p:cNvPr id="73" name="개체 72">
            <a:extLst>
              <a:ext uri="{FF2B5EF4-FFF2-40B4-BE49-F238E27FC236}">
                <a16:creationId xmlns:a16="http://schemas.microsoft.com/office/drawing/2014/main" id="{1C6710D3-9437-85BC-5EA4-D66A8AF9B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074931"/>
              </p:ext>
            </p:extLst>
          </p:nvPr>
        </p:nvGraphicFramePr>
        <p:xfrm>
          <a:off x="1648663" y="2608569"/>
          <a:ext cx="887869" cy="837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444240" progId="Equation.DSMT4">
                  <p:embed/>
                </p:oleObj>
              </mc:Choice>
              <mc:Fallback>
                <p:oleObj name="Equation" r:id="rId4" imgW="469800" imgH="444240" progId="Equation.DSMT4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02756EDF-1AE8-0E92-0E2E-B71CE21134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8663" y="2608569"/>
                        <a:ext cx="887869" cy="837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A361F67-DBA1-9BC5-E60B-3AB940305033}"/>
              </a:ext>
            </a:extLst>
          </p:cNvPr>
          <p:cNvCxnSpPr>
            <a:endCxn id="57" idx="3"/>
          </p:cNvCxnSpPr>
          <p:nvPr/>
        </p:nvCxnSpPr>
        <p:spPr>
          <a:xfrm flipV="1">
            <a:off x="1211433" y="3999323"/>
            <a:ext cx="747018" cy="1756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B1C085D-2D82-C145-1B44-E4B4CD5621FD}"/>
              </a:ext>
            </a:extLst>
          </p:cNvPr>
          <p:cNvCxnSpPr>
            <a:cxnSpLocks/>
            <a:endCxn id="53" idx="4"/>
          </p:cNvCxnSpPr>
          <p:nvPr/>
        </p:nvCxnSpPr>
        <p:spPr>
          <a:xfrm flipV="1">
            <a:off x="1211432" y="3103154"/>
            <a:ext cx="1832158" cy="265231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개체 83">
            <a:extLst>
              <a:ext uri="{FF2B5EF4-FFF2-40B4-BE49-F238E27FC236}">
                <a16:creationId xmlns:a16="http://schemas.microsoft.com/office/drawing/2014/main" id="{309C02A1-CBBF-0FF5-9B9B-601BF8F7F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22111"/>
              </p:ext>
            </p:extLst>
          </p:nvPr>
        </p:nvGraphicFramePr>
        <p:xfrm>
          <a:off x="6325000" y="2094357"/>
          <a:ext cx="1910335" cy="825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28520" imgH="444240" progId="Equation.DSMT4">
                  <p:embed/>
                </p:oleObj>
              </mc:Choice>
              <mc:Fallback>
                <p:oleObj name="Equation" r:id="rId6" imgW="1028520" imgH="444240" progId="Equation.DSMT4">
                  <p:embed/>
                  <p:pic>
                    <p:nvPicPr>
                      <p:cNvPr id="73" name="개체 72">
                        <a:extLst>
                          <a:ext uri="{FF2B5EF4-FFF2-40B4-BE49-F238E27FC236}">
                            <a16:creationId xmlns:a16="http://schemas.microsoft.com/office/drawing/2014/main" id="{1C6710D3-9437-85BC-5EA4-D66A8AF9B7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5000" y="2094357"/>
                        <a:ext cx="1910335" cy="825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>
            <a:extLst>
              <a:ext uri="{FF2B5EF4-FFF2-40B4-BE49-F238E27FC236}">
                <a16:creationId xmlns:a16="http://schemas.microsoft.com/office/drawing/2014/main" id="{BABC2EE8-A821-0C0D-75F1-D543398DE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06902"/>
              </p:ext>
            </p:extLst>
          </p:nvPr>
        </p:nvGraphicFramePr>
        <p:xfrm>
          <a:off x="6325000" y="3103154"/>
          <a:ext cx="2499688" cy="47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46040" imgH="253800" progId="Equation.DSMT4">
                  <p:embed/>
                </p:oleObj>
              </mc:Choice>
              <mc:Fallback>
                <p:oleObj name="Equation" r:id="rId8" imgW="1346040" imgH="253800" progId="Equation.DSMT4">
                  <p:embed/>
                  <p:pic>
                    <p:nvPicPr>
                      <p:cNvPr id="84" name="개체 83">
                        <a:extLst>
                          <a:ext uri="{FF2B5EF4-FFF2-40B4-BE49-F238E27FC236}">
                            <a16:creationId xmlns:a16="http://schemas.microsoft.com/office/drawing/2014/main" id="{309C02A1-CBBF-0FF5-9B9B-601BF8F7F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25000" y="3103154"/>
                        <a:ext cx="2499688" cy="47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>
            <a:extLst>
              <a:ext uri="{FF2B5EF4-FFF2-40B4-BE49-F238E27FC236}">
                <a16:creationId xmlns:a16="http://schemas.microsoft.com/office/drawing/2014/main" id="{AADE3D38-AFAE-3711-B1EF-A9DC8537F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806258"/>
              </p:ext>
            </p:extLst>
          </p:nvPr>
        </p:nvGraphicFramePr>
        <p:xfrm>
          <a:off x="6325000" y="3814352"/>
          <a:ext cx="2774420" cy="2344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3880" imgH="1282680" progId="Equation.DSMT4">
                  <p:embed/>
                </p:oleObj>
              </mc:Choice>
              <mc:Fallback>
                <p:oleObj name="Equation" r:id="rId10" imgW="1523880" imgH="1282680" progId="Equation.DSMT4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BABC2EE8-A821-0C0D-75F1-D543398DEB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5000" y="3814352"/>
                        <a:ext cx="2774420" cy="2344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>
            <a:extLst>
              <a:ext uri="{FF2B5EF4-FFF2-40B4-BE49-F238E27FC236}">
                <a16:creationId xmlns:a16="http://schemas.microsoft.com/office/drawing/2014/main" id="{3C6909FD-80FF-1FEC-324E-A99973066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96885"/>
              </p:ext>
            </p:extLst>
          </p:nvPr>
        </p:nvGraphicFramePr>
        <p:xfrm>
          <a:off x="10160332" y="5133695"/>
          <a:ext cx="1539395" cy="932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36560" imgH="444240" progId="Equation.DSMT4">
                  <p:embed/>
                </p:oleObj>
              </mc:Choice>
              <mc:Fallback>
                <p:oleObj name="Equation" r:id="rId12" imgW="736560" imgH="444240" progId="Equation.DSMT4">
                  <p:embed/>
                  <p:pic>
                    <p:nvPicPr>
                      <p:cNvPr id="86" name="개체 85">
                        <a:extLst>
                          <a:ext uri="{FF2B5EF4-FFF2-40B4-BE49-F238E27FC236}">
                            <a16:creationId xmlns:a16="http://schemas.microsoft.com/office/drawing/2014/main" id="{AADE3D38-AFAE-3711-B1EF-A9DC8537F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160332" y="5133695"/>
                        <a:ext cx="1539395" cy="932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369D347-6F17-A3FC-7EDE-6A6CDB903107}"/>
              </a:ext>
            </a:extLst>
          </p:cNvPr>
          <p:cNvCxnSpPr>
            <a:cxnSpLocks/>
          </p:cNvCxnSpPr>
          <p:nvPr/>
        </p:nvCxnSpPr>
        <p:spPr>
          <a:xfrm>
            <a:off x="5713737" y="2983523"/>
            <a:ext cx="322313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EB39BCE-2E66-7276-721A-2173BD95F853}"/>
              </a:ext>
            </a:extLst>
          </p:cNvPr>
          <p:cNvCxnSpPr>
            <a:cxnSpLocks/>
          </p:cNvCxnSpPr>
          <p:nvPr/>
        </p:nvCxnSpPr>
        <p:spPr>
          <a:xfrm>
            <a:off x="6553041" y="5995267"/>
            <a:ext cx="115916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9286B12-70A9-1781-8B83-E933C6829636}"/>
              </a:ext>
            </a:extLst>
          </p:cNvPr>
          <p:cNvSpPr txBox="1"/>
          <p:nvPr/>
        </p:nvSpPr>
        <p:spPr>
          <a:xfrm>
            <a:off x="6976172" y="59952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0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6F4760D3-5997-78CE-5EAF-3CF4322074C1}"/>
              </a:ext>
            </a:extLst>
          </p:cNvPr>
          <p:cNvSpPr/>
          <p:nvPr/>
        </p:nvSpPr>
        <p:spPr>
          <a:xfrm>
            <a:off x="5759808" y="2357843"/>
            <a:ext cx="333297" cy="333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ADE2380-0CCF-9E80-0378-DB8BE79DF1E4}"/>
              </a:ext>
            </a:extLst>
          </p:cNvPr>
          <p:cNvCxnSpPr>
            <a:cxnSpLocks/>
          </p:cNvCxnSpPr>
          <p:nvPr/>
        </p:nvCxnSpPr>
        <p:spPr>
          <a:xfrm>
            <a:off x="5713737" y="3664156"/>
            <a:ext cx="322313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3A35F0A0-95F7-AC23-8049-B5C91E9B53C5}"/>
              </a:ext>
            </a:extLst>
          </p:cNvPr>
          <p:cNvSpPr/>
          <p:nvPr/>
        </p:nvSpPr>
        <p:spPr>
          <a:xfrm>
            <a:off x="5759808" y="3153910"/>
            <a:ext cx="333297" cy="333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BA3DEB4-8CC6-FDDA-32C0-B91C6F726432}"/>
              </a:ext>
            </a:extLst>
          </p:cNvPr>
          <p:cNvSpPr/>
          <p:nvPr/>
        </p:nvSpPr>
        <p:spPr>
          <a:xfrm>
            <a:off x="5759808" y="3854918"/>
            <a:ext cx="333297" cy="333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E0C478F-6EEA-EF49-8863-DA6E36B4994E}"/>
              </a:ext>
            </a:extLst>
          </p:cNvPr>
          <p:cNvSpPr/>
          <p:nvPr/>
        </p:nvSpPr>
        <p:spPr>
          <a:xfrm>
            <a:off x="9815854" y="5433420"/>
            <a:ext cx="333297" cy="333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82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Support Vector Machine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277511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Binary classification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2AEF8F80-0292-6710-0477-15C6FE46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99" y="1625790"/>
            <a:ext cx="4600264" cy="45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65F076F4-6D5D-1236-F22E-D5E3D397A2D5}"/>
              </a:ext>
            </a:extLst>
          </p:cNvPr>
          <p:cNvSpPr/>
          <p:nvPr/>
        </p:nvSpPr>
        <p:spPr>
          <a:xfrm>
            <a:off x="6407760" y="2205959"/>
            <a:ext cx="404155" cy="4041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6F732E7-1916-D38D-8A90-F4AA576D8C4B}"/>
              </a:ext>
            </a:extLst>
          </p:cNvPr>
          <p:cNvSpPr/>
          <p:nvPr/>
        </p:nvSpPr>
        <p:spPr>
          <a:xfrm>
            <a:off x="6003605" y="2655582"/>
            <a:ext cx="404155" cy="4041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C1AAD9-E11E-7706-30DF-6DC003C95C8D}"/>
              </a:ext>
            </a:extLst>
          </p:cNvPr>
          <p:cNvSpPr/>
          <p:nvPr/>
        </p:nvSpPr>
        <p:spPr>
          <a:xfrm>
            <a:off x="6881687" y="1774808"/>
            <a:ext cx="404155" cy="40415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45CF893-110B-54B3-0BD3-E77E5F46FF67}"/>
              </a:ext>
            </a:extLst>
          </p:cNvPr>
          <p:cNvSpPr/>
          <p:nvPr/>
        </p:nvSpPr>
        <p:spPr>
          <a:xfrm>
            <a:off x="688748" y="2105063"/>
            <a:ext cx="404155" cy="4041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4AA68D-2C39-7D43-DF68-A2A32BA63052}"/>
              </a:ext>
            </a:extLst>
          </p:cNvPr>
          <p:cNvSpPr txBox="1"/>
          <p:nvPr/>
        </p:nvSpPr>
        <p:spPr>
          <a:xfrm>
            <a:off x="1135055" y="2122474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: Optimal separating hyperplane</a:t>
            </a:r>
            <a:endParaRPr lang="ko-KR" altLang="en-US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6020F9C-825A-4E00-E6D4-71344017BB46}"/>
              </a:ext>
            </a:extLst>
          </p:cNvPr>
          <p:cNvSpPr/>
          <p:nvPr/>
        </p:nvSpPr>
        <p:spPr>
          <a:xfrm>
            <a:off x="688748" y="3382302"/>
            <a:ext cx="404155" cy="4041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DE137B-A93B-DC3E-A432-E78590848D30}"/>
              </a:ext>
            </a:extLst>
          </p:cNvPr>
          <p:cNvSpPr txBox="1"/>
          <p:nvPr/>
        </p:nvSpPr>
        <p:spPr>
          <a:xfrm>
            <a:off x="1135055" y="3399713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: Support vector (negative)</a:t>
            </a:r>
            <a:endParaRPr lang="ko-KR" altLang="en-US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719F9AB-B044-9AAA-0A98-9342C74DCBD7}"/>
              </a:ext>
            </a:extLst>
          </p:cNvPr>
          <p:cNvSpPr/>
          <p:nvPr/>
        </p:nvSpPr>
        <p:spPr>
          <a:xfrm>
            <a:off x="688748" y="4713405"/>
            <a:ext cx="404155" cy="40415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AA86F8-D1DB-24E1-CDDC-2EC13DCF1600}"/>
              </a:ext>
            </a:extLst>
          </p:cNvPr>
          <p:cNvSpPr txBox="1"/>
          <p:nvPr/>
        </p:nvSpPr>
        <p:spPr>
          <a:xfrm>
            <a:off x="1135055" y="4730816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: Support vector (positive)</a:t>
            </a:r>
            <a:endParaRPr lang="ko-KR" altLang="en-US" b="1" dirty="0"/>
          </a:p>
        </p:txBody>
      </p:sp>
      <p:graphicFrame>
        <p:nvGraphicFramePr>
          <p:cNvPr id="56" name="개체 55">
            <a:extLst>
              <a:ext uri="{FF2B5EF4-FFF2-40B4-BE49-F238E27FC236}">
                <a16:creationId xmlns:a16="http://schemas.microsoft.com/office/drawing/2014/main" id="{223B218D-A0EE-E056-1575-BB8371FC7A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6993" y="2517840"/>
          <a:ext cx="24288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07880" imgH="228600" progId="Equation.DSMT4">
                  <p:embed/>
                </p:oleObj>
              </mc:Choice>
              <mc:Fallback>
                <p:oleObj name="Equation" r:id="rId3" imgW="1307880" imgH="228600" progId="Equation.DSMT4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223B218D-A0EE-E056-1575-BB8371FC7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6993" y="2517840"/>
                        <a:ext cx="2428875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>
            <a:extLst>
              <a:ext uri="{FF2B5EF4-FFF2-40B4-BE49-F238E27FC236}">
                <a16:creationId xmlns:a16="http://schemas.microsoft.com/office/drawing/2014/main" id="{36DB5223-81A7-4F72-3C79-190AA7062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3831532"/>
          <a:ext cx="25717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200" imgH="228600" progId="Equation.DSMT4">
                  <p:embed/>
                </p:oleObj>
              </mc:Choice>
              <mc:Fallback>
                <p:oleObj name="Equation" r:id="rId5" imgW="1384200" imgH="228600" progId="Equation.DSMT4">
                  <p:embed/>
                  <p:pic>
                    <p:nvPicPr>
                      <p:cNvPr id="65" name="개체 64">
                        <a:extLst>
                          <a:ext uri="{FF2B5EF4-FFF2-40B4-BE49-F238E27FC236}">
                            <a16:creationId xmlns:a16="http://schemas.microsoft.com/office/drawing/2014/main" id="{36DB5223-81A7-4F72-3C79-190AA7062F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5400" y="3831532"/>
                        <a:ext cx="2571750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>
            <a:extLst>
              <a:ext uri="{FF2B5EF4-FFF2-40B4-BE49-F238E27FC236}">
                <a16:creationId xmlns:a16="http://schemas.microsoft.com/office/drawing/2014/main" id="{C8949F99-F4F6-039F-6BC3-E65DD67872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5158870"/>
          <a:ext cx="25717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84200" imgH="228600" progId="Equation.DSMT4">
                  <p:embed/>
                </p:oleObj>
              </mc:Choice>
              <mc:Fallback>
                <p:oleObj name="Equation" r:id="rId7" imgW="1384200" imgH="228600" progId="Equation.DSMT4">
                  <p:embed/>
                  <p:pic>
                    <p:nvPicPr>
                      <p:cNvPr id="66" name="개체 65">
                        <a:extLst>
                          <a:ext uri="{FF2B5EF4-FFF2-40B4-BE49-F238E27FC236}">
                            <a16:creationId xmlns:a16="http://schemas.microsoft.com/office/drawing/2014/main" id="{C8949F99-F4F6-039F-6BC3-E65DD67872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5400" y="5158870"/>
                        <a:ext cx="2571750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8499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24896</TotalTime>
  <Words>653</Words>
  <Application>Microsoft Office PowerPoint</Application>
  <PresentationFormat>와이드스크린</PresentationFormat>
  <Paragraphs>167</Paragraphs>
  <Slides>27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Arial</vt:lpstr>
      <vt:lpstr>Cambria Math</vt:lpstr>
      <vt:lpstr>Wingdings</vt:lpstr>
      <vt:lpstr>1_Office 테마</vt:lpstr>
      <vt:lpstr>Equation</vt:lpstr>
      <vt:lpstr>MathType 7.0 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KimSeonjae</cp:lastModifiedBy>
  <cp:revision>1156</cp:revision>
  <dcterms:modified xsi:type="dcterms:W3CDTF">2023-11-29T08:43:14Z</dcterms:modified>
</cp:coreProperties>
</file>